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DM Sans Bold" charset="1" panose="00000000000000000000"/>
      <p:regular r:id="rId59"/>
    </p:embeddedFont>
    <p:embeddedFont>
      <p:font typeface="Bungee Shade" charset="1" panose="00000000000000000000"/>
      <p:regular r:id="rId60"/>
    </p:embeddedFont>
    <p:embeddedFont>
      <p:font typeface="Inter" charset="1" panose="020B0502030000000004"/>
      <p:regular r:id="rId61"/>
    </p:embeddedFont>
    <p:embeddedFont>
      <p:font typeface="Inter Bold" charset="1" panose="020B0802030000000004"/>
      <p:regular r:id="rId62"/>
    </p:embeddedFont>
    <p:embeddedFont>
      <p:font typeface="DM Sans" charset="1" panose="000000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774235" cy="725344"/>
            <a:chOff x="0" y="0"/>
            <a:chExt cx="1536909" cy="2335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6909" cy="233501"/>
            </a:xfrm>
            <a:custGeom>
              <a:avLst/>
              <a:gdLst/>
              <a:ahLst/>
              <a:cxnLst/>
              <a:rect r="r" b="b" t="t" l="l"/>
              <a:pathLst>
                <a:path h="233501" w="1536909">
                  <a:moveTo>
                    <a:pt x="116750" y="0"/>
                  </a:moveTo>
                  <a:lnTo>
                    <a:pt x="1420158" y="0"/>
                  </a:lnTo>
                  <a:cubicBezTo>
                    <a:pt x="1451122" y="0"/>
                    <a:pt x="1480818" y="12300"/>
                    <a:pt x="1502713" y="34195"/>
                  </a:cubicBezTo>
                  <a:cubicBezTo>
                    <a:pt x="1524608" y="56090"/>
                    <a:pt x="1536909" y="85786"/>
                    <a:pt x="1536909" y="116750"/>
                  </a:cubicBezTo>
                  <a:lnTo>
                    <a:pt x="1536909" y="116750"/>
                  </a:lnTo>
                  <a:cubicBezTo>
                    <a:pt x="1536909" y="181230"/>
                    <a:pt x="1484638" y="233501"/>
                    <a:pt x="1420158" y="233501"/>
                  </a:cubicBezTo>
                  <a:lnTo>
                    <a:pt x="116750" y="233501"/>
                  </a:lnTo>
                  <a:cubicBezTo>
                    <a:pt x="85786" y="233501"/>
                    <a:pt x="56090" y="221200"/>
                    <a:pt x="34195" y="199305"/>
                  </a:cubicBezTo>
                  <a:cubicBezTo>
                    <a:pt x="12300" y="177410"/>
                    <a:pt x="0" y="147714"/>
                    <a:pt x="0" y="116750"/>
                  </a:cubicBezTo>
                  <a:lnTo>
                    <a:pt x="0" y="116750"/>
                  </a:lnTo>
                  <a:cubicBezTo>
                    <a:pt x="0" y="85786"/>
                    <a:pt x="12300" y="56090"/>
                    <a:pt x="34195" y="34195"/>
                  </a:cubicBezTo>
                  <a:cubicBezTo>
                    <a:pt x="56090" y="12300"/>
                    <a:pt x="85786" y="0"/>
                    <a:pt x="116750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36909" cy="29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 spc="111">
                  <a:solidFill>
                    <a:srgbClr val="FFFFFF"/>
                  </a:solidFill>
                  <a:latin typeface="DM Sans Bold"/>
                </a:rPr>
                <a:t>MÔN HỌC: KHO DỮ LIỆU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969551"/>
            <a:ext cx="7886641" cy="1288749"/>
            <a:chOff x="0" y="0"/>
            <a:chExt cx="2538846" cy="4148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38846" cy="414871"/>
            </a:xfrm>
            <a:custGeom>
              <a:avLst/>
              <a:gdLst/>
              <a:ahLst/>
              <a:cxnLst/>
              <a:rect r="r" b="b" t="t" l="l"/>
              <a:pathLst>
                <a:path h="414871" w="2538846">
                  <a:moveTo>
                    <a:pt x="92275" y="0"/>
                  </a:moveTo>
                  <a:lnTo>
                    <a:pt x="2446571" y="0"/>
                  </a:lnTo>
                  <a:cubicBezTo>
                    <a:pt x="2497533" y="0"/>
                    <a:pt x="2538846" y="41313"/>
                    <a:pt x="2538846" y="92275"/>
                  </a:cubicBezTo>
                  <a:lnTo>
                    <a:pt x="2538846" y="322596"/>
                  </a:lnTo>
                  <a:cubicBezTo>
                    <a:pt x="2538846" y="347068"/>
                    <a:pt x="2529124" y="370539"/>
                    <a:pt x="2511819" y="387844"/>
                  </a:cubicBezTo>
                  <a:cubicBezTo>
                    <a:pt x="2494514" y="405149"/>
                    <a:pt x="2471044" y="414871"/>
                    <a:pt x="2446571" y="414871"/>
                  </a:cubicBezTo>
                  <a:lnTo>
                    <a:pt x="92275" y="414871"/>
                  </a:lnTo>
                  <a:cubicBezTo>
                    <a:pt x="67802" y="414871"/>
                    <a:pt x="44332" y="405149"/>
                    <a:pt x="27027" y="387844"/>
                  </a:cubicBezTo>
                  <a:cubicBezTo>
                    <a:pt x="9722" y="370539"/>
                    <a:pt x="0" y="347068"/>
                    <a:pt x="0" y="322596"/>
                  </a:cubicBezTo>
                  <a:lnTo>
                    <a:pt x="0" y="92275"/>
                  </a:lnTo>
                  <a:cubicBezTo>
                    <a:pt x="0" y="67802"/>
                    <a:pt x="9722" y="44332"/>
                    <a:pt x="27027" y="27027"/>
                  </a:cubicBezTo>
                  <a:cubicBezTo>
                    <a:pt x="44332" y="9722"/>
                    <a:pt x="67802" y="0"/>
                    <a:pt x="922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538846" cy="48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8E77F8"/>
                  </a:solidFill>
                  <a:latin typeface="DM Sans Bold"/>
                </a:rPr>
                <a:t>GVHD: Th.s Nguyễn Văn Thành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165962"/>
            <a:ext cx="11511695" cy="460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6577">
                <a:solidFill>
                  <a:srgbClr val="8E77F8"/>
                </a:solidFill>
                <a:latin typeface="Bungee Shade"/>
              </a:rPr>
              <a:t>Xây dựng kho dữ liệu cho sàn thương mại điện tử olist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7417101"/>
            <a:ext cx="16230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130150" y="4637049"/>
            <a:ext cx="3880783" cy="2780052"/>
          </a:xfrm>
          <a:custGeom>
            <a:avLst/>
            <a:gdLst/>
            <a:ahLst/>
            <a:cxnLst/>
            <a:rect r="r" b="b" t="t" l="l"/>
            <a:pathLst>
              <a:path h="2780052" w="3880783">
                <a:moveTo>
                  <a:pt x="0" y="0"/>
                </a:moveTo>
                <a:lnTo>
                  <a:pt x="3880783" y="0"/>
                </a:lnTo>
                <a:lnTo>
                  <a:pt x="3880783" y="2780052"/>
                </a:lnTo>
                <a:lnTo>
                  <a:pt x="0" y="2780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60853" y="962025"/>
            <a:ext cx="529844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8E77F8"/>
                </a:solidFill>
                <a:latin typeface="DM Sans Bold"/>
              </a:rPr>
              <a:t>NHÓM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6184" y="1028700"/>
            <a:ext cx="10015632" cy="1238886"/>
            <a:chOff x="0" y="0"/>
            <a:chExt cx="3224205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4205" cy="398819"/>
            </a:xfrm>
            <a:custGeom>
              <a:avLst/>
              <a:gdLst/>
              <a:ahLst/>
              <a:cxnLst/>
              <a:rect r="r" b="b" t="t" l="l"/>
              <a:pathLst>
                <a:path h="398819" w="3224205">
                  <a:moveTo>
                    <a:pt x="72660" y="0"/>
                  </a:moveTo>
                  <a:lnTo>
                    <a:pt x="3151544" y="0"/>
                  </a:lnTo>
                  <a:cubicBezTo>
                    <a:pt x="3191674" y="0"/>
                    <a:pt x="3224205" y="32531"/>
                    <a:pt x="3224205" y="72660"/>
                  </a:cubicBezTo>
                  <a:lnTo>
                    <a:pt x="3224205" y="326158"/>
                  </a:lnTo>
                  <a:cubicBezTo>
                    <a:pt x="3224205" y="366288"/>
                    <a:pt x="3191674" y="398819"/>
                    <a:pt x="3151544" y="398819"/>
                  </a:cubicBezTo>
                  <a:lnTo>
                    <a:pt x="72660" y="398819"/>
                  </a:lnTo>
                  <a:cubicBezTo>
                    <a:pt x="32531" y="398819"/>
                    <a:pt x="0" y="366288"/>
                    <a:pt x="0" y="326158"/>
                  </a:cubicBezTo>
                  <a:lnTo>
                    <a:pt x="0" y="72660"/>
                  </a:lnTo>
                  <a:cubicBezTo>
                    <a:pt x="0" y="32531"/>
                    <a:pt x="32531" y="0"/>
                    <a:pt x="72660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224205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 Bus Matrix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9630" y="3694130"/>
            <a:ext cx="16028740" cy="5030558"/>
          </a:xfrm>
          <a:custGeom>
            <a:avLst/>
            <a:gdLst/>
            <a:ahLst/>
            <a:cxnLst/>
            <a:rect r="r" b="b" t="t" l="l"/>
            <a:pathLst>
              <a:path h="5030558" w="16028740">
                <a:moveTo>
                  <a:pt x="0" y="0"/>
                </a:moveTo>
                <a:lnTo>
                  <a:pt x="16028740" y="0"/>
                </a:lnTo>
                <a:lnTo>
                  <a:pt x="16028740" y="5030558"/>
                </a:lnTo>
                <a:lnTo>
                  <a:pt x="0" y="5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6184" y="409257"/>
            <a:ext cx="10015632" cy="1238886"/>
            <a:chOff x="0" y="0"/>
            <a:chExt cx="3224205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4205" cy="398819"/>
            </a:xfrm>
            <a:custGeom>
              <a:avLst/>
              <a:gdLst/>
              <a:ahLst/>
              <a:cxnLst/>
              <a:rect r="r" b="b" t="t" l="l"/>
              <a:pathLst>
                <a:path h="398819" w="3224205">
                  <a:moveTo>
                    <a:pt x="72660" y="0"/>
                  </a:moveTo>
                  <a:lnTo>
                    <a:pt x="3151544" y="0"/>
                  </a:lnTo>
                  <a:cubicBezTo>
                    <a:pt x="3191674" y="0"/>
                    <a:pt x="3224205" y="32531"/>
                    <a:pt x="3224205" y="72660"/>
                  </a:cubicBezTo>
                  <a:lnTo>
                    <a:pt x="3224205" y="326158"/>
                  </a:lnTo>
                  <a:cubicBezTo>
                    <a:pt x="3224205" y="366288"/>
                    <a:pt x="3191674" y="398819"/>
                    <a:pt x="3151544" y="398819"/>
                  </a:cubicBezTo>
                  <a:lnTo>
                    <a:pt x="72660" y="398819"/>
                  </a:lnTo>
                  <a:cubicBezTo>
                    <a:pt x="32531" y="398819"/>
                    <a:pt x="0" y="366288"/>
                    <a:pt x="0" y="326158"/>
                  </a:cubicBezTo>
                  <a:lnTo>
                    <a:pt x="0" y="72660"/>
                  </a:lnTo>
                  <a:cubicBezTo>
                    <a:pt x="0" y="32531"/>
                    <a:pt x="32531" y="0"/>
                    <a:pt x="72660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224205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 design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2545" y="2475075"/>
            <a:ext cx="16662910" cy="1162131"/>
          </a:xfrm>
          <a:custGeom>
            <a:avLst/>
            <a:gdLst/>
            <a:ahLst/>
            <a:cxnLst/>
            <a:rect r="r" b="b" t="t" l="l"/>
            <a:pathLst>
              <a:path h="1162131" w="16662910">
                <a:moveTo>
                  <a:pt x="0" y="0"/>
                </a:moveTo>
                <a:lnTo>
                  <a:pt x="16662910" y="0"/>
                </a:lnTo>
                <a:lnTo>
                  <a:pt x="16662910" y="1162131"/>
                </a:lnTo>
                <a:lnTo>
                  <a:pt x="0" y="1162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2545" y="4209614"/>
            <a:ext cx="16662910" cy="1914098"/>
          </a:xfrm>
          <a:custGeom>
            <a:avLst/>
            <a:gdLst/>
            <a:ahLst/>
            <a:cxnLst/>
            <a:rect r="r" b="b" t="t" l="l"/>
            <a:pathLst>
              <a:path h="1914098" w="16662910">
                <a:moveTo>
                  <a:pt x="0" y="0"/>
                </a:moveTo>
                <a:lnTo>
                  <a:pt x="16662910" y="0"/>
                </a:lnTo>
                <a:lnTo>
                  <a:pt x="16662910" y="1914099"/>
                </a:lnTo>
                <a:lnTo>
                  <a:pt x="0" y="1914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2545" y="6952388"/>
            <a:ext cx="16662910" cy="1162632"/>
          </a:xfrm>
          <a:custGeom>
            <a:avLst/>
            <a:gdLst/>
            <a:ahLst/>
            <a:cxnLst/>
            <a:rect r="r" b="b" t="t" l="l"/>
            <a:pathLst>
              <a:path h="1162632" w="16662910">
                <a:moveTo>
                  <a:pt x="0" y="0"/>
                </a:moveTo>
                <a:lnTo>
                  <a:pt x="16662910" y="0"/>
                </a:lnTo>
                <a:lnTo>
                  <a:pt x="16662910" y="1162632"/>
                </a:lnTo>
                <a:lnTo>
                  <a:pt x="0" y="116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896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6184" y="409257"/>
            <a:ext cx="10015632" cy="1238886"/>
            <a:chOff x="0" y="0"/>
            <a:chExt cx="3224205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4205" cy="398819"/>
            </a:xfrm>
            <a:custGeom>
              <a:avLst/>
              <a:gdLst/>
              <a:ahLst/>
              <a:cxnLst/>
              <a:rect r="r" b="b" t="t" l="l"/>
              <a:pathLst>
                <a:path h="398819" w="3224205">
                  <a:moveTo>
                    <a:pt x="72660" y="0"/>
                  </a:moveTo>
                  <a:lnTo>
                    <a:pt x="3151544" y="0"/>
                  </a:lnTo>
                  <a:cubicBezTo>
                    <a:pt x="3191674" y="0"/>
                    <a:pt x="3224205" y="32531"/>
                    <a:pt x="3224205" y="72660"/>
                  </a:cubicBezTo>
                  <a:lnTo>
                    <a:pt x="3224205" y="326158"/>
                  </a:lnTo>
                  <a:cubicBezTo>
                    <a:pt x="3224205" y="366288"/>
                    <a:pt x="3191674" y="398819"/>
                    <a:pt x="3151544" y="398819"/>
                  </a:cubicBezTo>
                  <a:lnTo>
                    <a:pt x="72660" y="398819"/>
                  </a:lnTo>
                  <a:cubicBezTo>
                    <a:pt x="32531" y="398819"/>
                    <a:pt x="0" y="366288"/>
                    <a:pt x="0" y="326158"/>
                  </a:cubicBezTo>
                  <a:lnTo>
                    <a:pt x="0" y="72660"/>
                  </a:lnTo>
                  <a:cubicBezTo>
                    <a:pt x="0" y="32531"/>
                    <a:pt x="32531" y="0"/>
                    <a:pt x="72660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224205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 design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7556" y="2487976"/>
            <a:ext cx="15992888" cy="5823052"/>
          </a:xfrm>
          <a:custGeom>
            <a:avLst/>
            <a:gdLst/>
            <a:ahLst/>
            <a:cxnLst/>
            <a:rect r="r" b="b" t="t" l="l"/>
            <a:pathLst>
              <a:path h="5823052" w="15992888">
                <a:moveTo>
                  <a:pt x="0" y="0"/>
                </a:moveTo>
                <a:lnTo>
                  <a:pt x="15992888" y="0"/>
                </a:lnTo>
                <a:lnTo>
                  <a:pt x="15992888" y="5823052"/>
                </a:lnTo>
                <a:lnTo>
                  <a:pt x="0" y="5823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6184" y="409257"/>
            <a:ext cx="10015632" cy="1238886"/>
            <a:chOff x="0" y="0"/>
            <a:chExt cx="3224205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4205" cy="398819"/>
            </a:xfrm>
            <a:custGeom>
              <a:avLst/>
              <a:gdLst/>
              <a:ahLst/>
              <a:cxnLst/>
              <a:rect r="r" b="b" t="t" l="l"/>
              <a:pathLst>
                <a:path h="398819" w="3224205">
                  <a:moveTo>
                    <a:pt x="72660" y="0"/>
                  </a:moveTo>
                  <a:lnTo>
                    <a:pt x="3151544" y="0"/>
                  </a:lnTo>
                  <a:cubicBezTo>
                    <a:pt x="3191674" y="0"/>
                    <a:pt x="3224205" y="32531"/>
                    <a:pt x="3224205" y="72660"/>
                  </a:cubicBezTo>
                  <a:lnTo>
                    <a:pt x="3224205" y="326158"/>
                  </a:lnTo>
                  <a:cubicBezTo>
                    <a:pt x="3224205" y="366288"/>
                    <a:pt x="3191674" y="398819"/>
                    <a:pt x="3151544" y="398819"/>
                  </a:cubicBezTo>
                  <a:lnTo>
                    <a:pt x="72660" y="398819"/>
                  </a:lnTo>
                  <a:cubicBezTo>
                    <a:pt x="32531" y="398819"/>
                    <a:pt x="0" y="366288"/>
                    <a:pt x="0" y="326158"/>
                  </a:cubicBezTo>
                  <a:lnTo>
                    <a:pt x="0" y="72660"/>
                  </a:lnTo>
                  <a:cubicBezTo>
                    <a:pt x="0" y="32531"/>
                    <a:pt x="32531" y="0"/>
                    <a:pt x="72660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224205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 design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7556" y="2487976"/>
            <a:ext cx="15992888" cy="5823052"/>
          </a:xfrm>
          <a:custGeom>
            <a:avLst/>
            <a:gdLst/>
            <a:ahLst/>
            <a:cxnLst/>
            <a:rect r="r" b="b" t="t" l="l"/>
            <a:pathLst>
              <a:path h="5823052" w="15992888">
                <a:moveTo>
                  <a:pt x="0" y="0"/>
                </a:moveTo>
                <a:lnTo>
                  <a:pt x="15992888" y="0"/>
                </a:lnTo>
                <a:lnTo>
                  <a:pt x="15992888" y="5823052"/>
                </a:lnTo>
                <a:lnTo>
                  <a:pt x="0" y="5823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DimCustomers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6229" y="3536389"/>
            <a:ext cx="17259300" cy="4991921"/>
          </a:xfrm>
          <a:custGeom>
            <a:avLst/>
            <a:gdLst/>
            <a:ahLst/>
            <a:cxnLst/>
            <a:rect r="r" b="b" t="t" l="l"/>
            <a:pathLst>
              <a:path h="4991921" w="17259300">
                <a:moveTo>
                  <a:pt x="0" y="0"/>
                </a:moveTo>
                <a:lnTo>
                  <a:pt x="17259300" y="0"/>
                </a:lnTo>
                <a:lnTo>
                  <a:pt x="17259300" y="4991920"/>
                </a:lnTo>
                <a:lnTo>
                  <a:pt x="0" y="499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DimCustomers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32650" y="2961677"/>
            <a:ext cx="15822699" cy="6296623"/>
          </a:xfrm>
          <a:custGeom>
            <a:avLst/>
            <a:gdLst/>
            <a:ahLst/>
            <a:cxnLst/>
            <a:rect r="r" b="b" t="t" l="l"/>
            <a:pathLst>
              <a:path h="6296623" w="15822699">
                <a:moveTo>
                  <a:pt x="0" y="0"/>
                </a:moveTo>
                <a:lnTo>
                  <a:pt x="15822700" y="0"/>
                </a:lnTo>
                <a:lnTo>
                  <a:pt x="15822700" y="6296623"/>
                </a:lnTo>
                <a:lnTo>
                  <a:pt x="0" y="6296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DimProducts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8068" y="3380105"/>
            <a:ext cx="17591865" cy="5052023"/>
          </a:xfrm>
          <a:custGeom>
            <a:avLst/>
            <a:gdLst/>
            <a:ahLst/>
            <a:cxnLst/>
            <a:rect r="r" b="b" t="t" l="l"/>
            <a:pathLst>
              <a:path h="5052023" w="17591865">
                <a:moveTo>
                  <a:pt x="0" y="0"/>
                </a:moveTo>
                <a:lnTo>
                  <a:pt x="17591864" y="0"/>
                </a:lnTo>
                <a:lnTo>
                  <a:pt x="17591864" y="5052023"/>
                </a:lnTo>
                <a:lnTo>
                  <a:pt x="0" y="505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DimProducts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2471" y="3146323"/>
            <a:ext cx="17223057" cy="6111977"/>
          </a:xfrm>
          <a:custGeom>
            <a:avLst/>
            <a:gdLst/>
            <a:ahLst/>
            <a:cxnLst/>
            <a:rect r="r" b="b" t="t" l="l"/>
            <a:pathLst>
              <a:path h="6111977" w="17223057">
                <a:moveTo>
                  <a:pt x="0" y="0"/>
                </a:moveTo>
                <a:lnTo>
                  <a:pt x="17223058" y="0"/>
                </a:lnTo>
                <a:lnTo>
                  <a:pt x="17223058" y="6111977"/>
                </a:lnTo>
                <a:lnTo>
                  <a:pt x="0" y="6111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DimSellers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9502" y="3185544"/>
            <a:ext cx="16948995" cy="5232459"/>
          </a:xfrm>
          <a:custGeom>
            <a:avLst/>
            <a:gdLst/>
            <a:ahLst/>
            <a:cxnLst/>
            <a:rect r="r" b="b" t="t" l="l"/>
            <a:pathLst>
              <a:path h="5232459" w="16948995">
                <a:moveTo>
                  <a:pt x="0" y="0"/>
                </a:moveTo>
                <a:lnTo>
                  <a:pt x="16948996" y="0"/>
                </a:lnTo>
                <a:lnTo>
                  <a:pt x="16948996" y="5232459"/>
                </a:lnTo>
                <a:lnTo>
                  <a:pt x="0" y="5232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DimSellers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2471" y="3144379"/>
            <a:ext cx="17223057" cy="6482935"/>
          </a:xfrm>
          <a:custGeom>
            <a:avLst/>
            <a:gdLst/>
            <a:ahLst/>
            <a:cxnLst/>
            <a:rect r="r" b="b" t="t" l="l"/>
            <a:pathLst>
              <a:path h="6482935" w="17223057">
                <a:moveTo>
                  <a:pt x="0" y="0"/>
                </a:moveTo>
                <a:lnTo>
                  <a:pt x="17223058" y="0"/>
                </a:lnTo>
                <a:lnTo>
                  <a:pt x="17223058" y="6482935"/>
                </a:lnTo>
                <a:lnTo>
                  <a:pt x="0" y="6482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2063" y="2092835"/>
            <a:ext cx="6940492" cy="1238886"/>
            <a:chOff x="0" y="0"/>
            <a:chExt cx="2234264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4264" cy="398819"/>
            </a:xfrm>
            <a:custGeom>
              <a:avLst/>
              <a:gdLst/>
              <a:ahLst/>
              <a:cxnLst/>
              <a:rect r="r" b="b" t="t" l="l"/>
              <a:pathLst>
                <a:path h="398819" w="2234264">
                  <a:moveTo>
                    <a:pt x="104854" y="0"/>
                  </a:moveTo>
                  <a:lnTo>
                    <a:pt x="2129410" y="0"/>
                  </a:lnTo>
                  <a:cubicBezTo>
                    <a:pt x="2187319" y="0"/>
                    <a:pt x="2234264" y="46945"/>
                    <a:pt x="2234264" y="104854"/>
                  </a:cubicBezTo>
                  <a:lnTo>
                    <a:pt x="2234264" y="293965"/>
                  </a:lnTo>
                  <a:cubicBezTo>
                    <a:pt x="2234264" y="351874"/>
                    <a:pt x="2187319" y="398819"/>
                    <a:pt x="2129410" y="398819"/>
                  </a:cubicBezTo>
                  <a:lnTo>
                    <a:pt x="104854" y="398819"/>
                  </a:lnTo>
                  <a:cubicBezTo>
                    <a:pt x="46945" y="398819"/>
                    <a:pt x="0" y="351874"/>
                    <a:pt x="0" y="293965"/>
                  </a:cubicBezTo>
                  <a:lnTo>
                    <a:pt x="0" y="104854"/>
                  </a:lnTo>
                  <a:cubicBezTo>
                    <a:pt x="0" y="46945"/>
                    <a:pt x="46945" y="0"/>
                    <a:pt x="1048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5A1F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2234264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35A1F4"/>
                  </a:solidFill>
                  <a:latin typeface="DM Sans Bold"/>
                </a:rPr>
                <a:t>Nhóm 5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53107" y="2888634"/>
            <a:ext cx="5817841" cy="4114800"/>
          </a:xfrm>
          <a:custGeom>
            <a:avLst/>
            <a:gdLst/>
            <a:ahLst/>
            <a:cxnLst/>
            <a:rect r="r" b="b" t="t" l="l"/>
            <a:pathLst>
              <a:path h="4114800" w="5817841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2943" y="3912437"/>
            <a:ext cx="696385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Inter"/>
              </a:rPr>
              <a:t>21110903 - Huỳnh Nhật Nam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2943" y="4735124"/>
            <a:ext cx="696385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Inter"/>
              </a:rPr>
              <a:t>21110368 - Nguyễn Thị Lan Anh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2943" y="5557812"/>
            <a:ext cx="696385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Inter"/>
              </a:rPr>
              <a:t>21110667 - Phan Minh Thuận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2943" y="6380499"/>
            <a:ext cx="742704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Inter"/>
              </a:rPr>
              <a:t>21110447 - Trịnh Thị Thanh Huyền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DimDate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2471" y="3483331"/>
            <a:ext cx="17223057" cy="5529043"/>
          </a:xfrm>
          <a:custGeom>
            <a:avLst/>
            <a:gdLst/>
            <a:ahLst/>
            <a:cxnLst/>
            <a:rect r="r" b="b" t="t" l="l"/>
            <a:pathLst>
              <a:path h="5529043" w="17223057">
                <a:moveTo>
                  <a:pt x="0" y="0"/>
                </a:moveTo>
                <a:lnTo>
                  <a:pt x="17223058" y="0"/>
                </a:lnTo>
                <a:lnTo>
                  <a:pt x="17223058" y="5529043"/>
                </a:lnTo>
                <a:lnTo>
                  <a:pt x="0" y="5529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DimDate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2471" y="3012305"/>
            <a:ext cx="17223057" cy="6606588"/>
          </a:xfrm>
          <a:custGeom>
            <a:avLst/>
            <a:gdLst/>
            <a:ahLst/>
            <a:cxnLst/>
            <a:rect r="r" b="b" t="t" l="l"/>
            <a:pathLst>
              <a:path h="6606588" w="17223057">
                <a:moveTo>
                  <a:pt x="0" y="0"/>
                </a:moveTo>
                <a:lnTo>
                  <a:pt x="17223058" y="0"/>
                </a:lnTo>
                <a:lnTo>
                  <a:pt x="17223058" y="6606588"/>
                </a:lnTo>
                <a:lnTo>
                  <a:pt x="0" y="660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Fact Sales Report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8232" y="2850172"/>
            <a:ext cx="15631537" cy="6749617"/>
          </a:xfrm>
          <a:custGeom>
            <a:avLst/>
            <a:gdLst/>
            <a:ahLst/>
            <a:cxnLst/>
            <a:rect r="r" b="b" t="t" l="l"/>
            <a:pathLst>
              <a:path h="6749617" w="15631537">
                <a:moveTo>
                  <a:pt x="0" y="0"/>
                </a:moveTo>
                <a:lnTo>
                  <a:pt x="15631536" y="0"/>
                </a:lnTo>
                <a:lnTo>
                  <a:pt x="15631536" y="6749618"/>
                </a:lnTo>
                <a:lnTo>
                  <a:pt x="0" y="674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Fact Sales Report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2471" y="3241517"/>
            <a:ext cx="17223057" cy="5546708"/>
          </a:xfrm>
          <a:custGeom>
            <a:avLst/>
            <a:gdLst/>
            <a:ahLst/>
            <a:cxnLst/>
            <a:rect r="r" b="b" t="t" l="l"/>
            <a:pathLst>
              <a:path h="5546708" w="17223057">
                <a:moveTo>
                  <a:pt x="0" y="0"/>
                </a:moveTo>
                <a:lnTo>
                  <a:pt x="17223058" y="0"/>
                </a:lnTo>
                <a:lnTo>
                  <a:pt x="17223058" y="5546708"/>
                </a:lnTo>
                <a:lnTo>
                  <a:pt x="0" y="554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Fact Order Fulfillment and Delivery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2471" y="3208443"/>
            <a:ext cx="17223057" cy="5741019"/>
          </a:xfrm>
          <a:custGeom>
            <a:avLst/>
            <a:gdLst/>
            <a:ahLst/>
            <a:cxnLst/>
            <a:rect r="r" b="b" t="t" l="l"/>
            <a:pathLst>
              <a:path h="5741019" w="17223057">
                <a:moveTo>
                  <a:pt x="0" y="0"/>
                </a:moveTo>
                <a:lnTo>
                  <a:pt x="17223058" y="0"/>
                </a:lnTo>
                <a:lnTo>
                  <a:pt x="17223058" y="5741019"/>
                </a:lnTo>
                <a:lnTo>
                  <a:pt x="0" y="5741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2471" y="365684"/>
            <a:ext cx="17223057" cy="2206142"/>
            <a:chOff x="0" y="0"/>
            <a:chExt cx="5544399" cy="710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4399" cy="710195"/>
            </a:xfrm>
            <a:custGeom>
              <a:avLst/>
              <a:gdLst/>
              <a:ahLst/>
              <a:cxnLst/>
              <a:rect r="r" b="b" t="t" l="l"/>
              <a:pathLst>
                <a:path h="710195" w="5544399">
                  <a:moveTo>
                    <a:pt x="42254" y="0"/>
                  </a:moveTo>
                  <a:lnTo>
                    <a:pt x="5502145" y="0"/>
                  </a:lnTo>
                  <a:cubicBezTo>
                    <a:pt x="5525481" y="0"/>
                    <a:pt x="5544399" y="18918"/>
                    <a:pt x="5544399" y="42254"/>
                  </a:cubicBezTo>
                  <a:lnTo>
                    <a:pt x="5544399" y="667941"/>
                  </a:lnTo>
                  <a:cubicBezTo>
                    <a:pt x="5544399" y="679148"/>
                    <a:pt x="5539948" y="689895"/>
                    <a:pt x="5532023" y="697819"/>
                  </a:cubicBezTo>
                  <a:cubicBezTo>
                    <a:pt x="5524099" y="705744"/>
                    <a:pt x="5513352" y="710195"/>
                    <a:pt x="5502145" y="710195"/>
                  </a:cubicBezTo>
                  <a:lnTo>
                    <a:pt x="42254" y="710195"/>
                  </a:lnTo>
                  <a:cubicBezTo>
                    <a:pt x="31047" y="710195"/>
                    <a:pt x="20300" y="705744"/>
                    <a:pt x="12376" y="697819"/>
                  </a:cubicBezTo>
                  <a:cubicBezTo>
                    <a:pt x="4452" y="689895"/>
                    <a:pt x="0" y="679148"/>
                    <a:pt x="0" y="667941"/>
                  </a:cubicBezTo>
                  <a:lnTo>
                    <a:pt x="0" y="42254"/>
                  </a:lnTo>
                  <a:cubicBezTo>
                    <a:pt x="0" y="31047"/>
                    <a:pt x="4452" y="20300"/>
                    <a:pt x="12376" y="12376"/>
                  </a:cubicBezTo>
                  <a:cubicBezTo>
                    <a:pt x="20300" y="4452"/>
                    <a:pt x="31047" y="0"/>
                    <a:pt x="42254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544399" cy="814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Detailed-Dimensional-Modeling-Workbook-KimballU: Fact Order Fulfillment and Delivery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6229" y="3299784"/>
            <a:ext cx="17259300" cy="5682293"/>
          </a:xfrm>
          <a:custGeom>
            <a:avLst/>
            <a:gdLst/>
            <a:ahLst/>
            <a:cxnLst/>
            <a:rect r="r" b="b" t="t" l="l"/>
            <a:pathLst>
              <a:path h="5682293" w="17259300">
                <a:moveTo>
                  <a:pt x="0" y="0"/>
                </a:moveTo>
                <a:lnTo>
                  <a:pt x="17259300" y="0"/>
                </a:lnTo>
                <a:lnTo>
                  <a:pt x="17259300" y="5682293"/>
                </a:lnTo>
                <a:lnTo>
                  <a:pt x="0" y="5682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59229"/>
            <a:ext cx="3666448" cy="6168542"/>
            <a:chOff x="0" y="0"/>
            <a:chExt cx="1180293" cy="1985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293" cy="1985760"/>
            </a:xfrm>
            <a:custGeom>
              <a:avLst/>
              <a:gdLst/>
              <a:ahLst/>
              <a:cxnLst/>
              <a:rect r="r" b="b" t="t" l="l"/>
              <a:pathLst>
                <a:path h="1985760" w="1180293">
                  <a:moveTo>
                    <a:pt x="198487" y="0"/>
                  </a:moveTo>
                  <a:lnTo>
                    <a:pt x="981806" y="0"/>
                  </a:lnTo>
                  <a:cubicBezTo>
                    <a:pt x="1091427" y="0"/>
                    <a:pt x="1180293" y="88865"/>
                    <a:pt x="1180293" y="198487"/>
                  </a:cubicBezTo>
                  <a:lnTo>
                    <a:pt x="1180293" y="1787274"/>
                  </a:lnTo>
                  <a:cubicBezTo>
                    <a:pt x="1180293" y="1896895"/>
                    <a:pt x="1091427" y="1985760"/>
                    <a:pt x="981806" y="1985760"/>
                  </a:cubicBezTo>
                  <a:lnTo>
                    <a:pt x="198487" y="1985760"/>
                  </a:lnTo>
                  <a:cubicBezTo>
                    <a:pt x="88865" y="1985760"/>
                    <a:pt x="0" y="1896895"/>
                    <a:pt x="0" y="1787274"/>
                  </a:cubicBezTo>
                  <a:lnTo>
                    <a:pt x="0" y="198487"/>
                  </a:lnTo>
                  <a:cubicBezTo>
                    <a:pt x="0" y="88865"/>
                    <a:pt x="88865" y="0"/>
                    <a:pt x="198487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80293" cy="2090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Tạo thành công file scripts và cơ sở dữ liệu OlistDW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64819" y="442152"/>
            <a:ext cx="10236045" cy="9402696"/>
          </a:xfrm>
          <a:custGeom>
            <a:avLst/>
            <a:gdLst/>
            <a:ahLst/>
            <a:cxnLst/>
            <a:rect r="r" b="b" t="t" l="l"/>
            <a:pathLst>
              <a:path h="9402696" w="10236045">
                <a:moveTo>
                  <a:pt x="0" y="0"/>
                </a:moveTo>
                <a:lnTo>
                  <a:pt x="10236045" y="0"/>
                </a:lnTo>
                <a:lnTo>
                  <a:pt x="10236045" y="9402696"/>
                </a:lnTo>
                <a:lnTo>
                  <a:pt x="0" y="940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07904" y="1028700"/>
            <a:ext cx="6248797" cy="1238886"/>
            <a:chOff x="0" y="0"/>
            <a:chExt cx="2011596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1596" cy="398819"/>
            </a:xfrm>
            <a:custGeom>
              <a:avLst/>
              <a:gdLst/>
              <a:ahLst/>
              <a:cxnLst/>
              <a:rect r="r" b="b" t="t" l="l"/>
              <a:pathLst>
                <a:path h="398819" w="2011596">
                  <a:moveTo>
                    <a:pt x="116461" y="0"/>
                  </a:moveTo>
                  <a:lnTo>
                    <a:pt x="1895135" y="0"/>
                  </a:lnTo>
                  <a:cubicBezTo>
                    <a:pt x="1959454" y="0"/>
                    <a:pt x="2011596" y="52141"/>
                    <a:pt x="2011596" y="116461"/>
                  </a:cubicBezTo>
                  <a:lnTo>
                    <a:pt x="2011596" y="282358"/>
                  </a:lnTo>
                  <a:cubicBezTo>
                    <a:pt x="2011596" y="313245"/>
                    <a:pt x="1999326" y="342868"/>
                    <a:pt x="1977485" y="364708"/>
                  </a:cubicBezTo>
                  <a:cubicBezTo>
                    <a:pt x="1955644" y="386549"/>
                    <a:pt x="1926022" y="398819"/>
                    <a:pt x="1895135" y="398819"/>
                  </a:cubicBezTo>
                  <a:lnTo>
                    <a:pt x="116461" y="398819"/>
                  </a:lnTo>
                  <a:cubicBezTo>
                    <a:pt x="85574" y="398819"/>
                    <a:pt x="55951" y="386549"/>
                    <a:pt x="34111" y="364708"/>
                  </a:cubicBezTo>
                  <a:cubicBezTo>
                    <a:pt x="12270" y="342868"/>
                    <a:pt x="0" y="313245"/>
                    <a:pt x="0" y="282358"/>
                  </a:cubicBezTo>
                  <a:lnTo>
                    <a:pt x="0" y="116461"/>
                  </a:lnTo>
                  <a:cubicBezTo>
                    <a:pt x="0" y="85574"/>
                    <a:pt x="12270" y="55951"/>
                    <a:pt x="34111" y="34111"/>
                  </a:cubicBezTo>
                  <a:cubicBezTo>
                    <a:pt x="55951" y="12270"/>
                    <a:pt x="85574" y="0"/>
                    <a:pt x="116461" y="0"/>
                  </a:cubicBezTo>
                  <a:close/>
                </a:path>
              </a:pathLst>
            </a:custGeom>
            <a:solidFill>
              <a:srgbClr val="FFB001"/>
            </a:solidFill>
            <a:ln w="38100" cap="rnd">
              <a:solidFill>
                <a:srgbClr val="FFB00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2011596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Data integration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47242" y="2824441"/>
            <a:ext cx="7170121" cy="6031865"/>
          </a:xfrm>
          <a:custGeom>
            <a:avLst/>
            <a:gdLst/>
            <a:ahLst/>
            <a:cxnLst/>
            <a:rect r="r" b="b" t="t" l="l"/>
            <a:pathLst>
              <a:path h="6031865" w="7170121">
                <a:moveTo>
                  <a:pt x="0" y="0"/>
                </a:moveTo>
                <a:lnTo>
                  <a:pt x="7170121" y="0"/>
                </a:lnTo>
                <a:lnTo>
                  <a:pt x="7170121" y="6031864"/>
                </a:lnTo>
                <a:lnTo>
                  <a:pt x="0" y="603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713" y="2978870"/>
            <a:ext cx="8424287" cy="6279430"/>
          </a:xfrm>
          <a:custGeom>
            <a:avLst/>
            <a:gdLst/>
            <a:ahLst/>
            <a:cxnLst/>
            <a:rect r="r" b="b" t="t" l="l"/>
            <a:pathLst>
              <a:path h="6279430" w="8424287">
                <a:moveTo>
                  <a:pt x="0" y="0"/>
                </a:moveTo>
                <a:lnTo>
                  <a:pt x="8424287" y="0"/>
                </a:lnTo>
                <a:lnTo>
                  <a:pt x="8424287" y="6279430"/>
                </a:lnTo>
                <a:lnTo>
                  <a:pt x="0" y="6279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19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17942" y="3411931"/>
            <a:ext cx="8687346" cy="4853558"/>
          </a:xfrm>
          <a:custGeom>
            <a:avLst/>
            <a:gdLst/>
            <a:ahLst/>
            <a:cxnLst/>
            <a:rect r="r" b="b" t="t" l="l"/>
            <a:pathLst>
              <a:path h="4853558" w="8687346">
                <a:moveTo>
                  <a:pt x="0" y="0"/>
                </a:moveTo>
                <a:lnTo>
                  <a:pt x="8687346" y="0"/>
                </a:lnTo>
                <a:lnTo>
                  <a:pt x="8687346" y="4853558"/>
                </a:lnTo>
                <a:lnTo>
                  <a:pt x="0" y="4853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1301" b="-369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67407" y="794033"/>
            <a:ext cx="8301070" cy="1238886"/>
            <a:chOff x="0" y="0"/>
            <a:chExt cx="2672258" cy="3988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2258" cy="398819"/>
            </a:xfrm>
            <a:custGeom>
              <a:avLst/>
              <a:gdLst/>
              <a:ahLst/>
              <a:cxnLst/>
              <a:rect r="r" b="b" t="t" l="l"/>
              <a:pathLst>
                <a:path h="398819" w="2672258">
                  <a:moveTo>
                    <a:pt x="87668" y="0"/>
                  </a:moveTo>
                  <a:lnTo>
                    <a:pt x="2584590" y="0"/>
                  </a:lnTo>
                  <a:cubicBezTo>
                    <a:pt x="2633007" y="0"/>
                    <a:pt x="2672258" y="39250"/>
                    <a:pt x="2672258" y="87668"/>
                  </a:cubicBezTo>
                  <a:lnTo>
                    <a:pt x="2672258" y="311151"/>
                  </a:lnTo>
                  <a:cubicBezTo>
                    <a:pt x="2672258" y="334402"/>
                    <a:pt x="2663021" y="356700"/>
                    <a:pt x="2646580" y="373141"/>
                  </a:cubicBezTo>
                  <a:cubicBezTo>
                    <a:pt x="2630139" y="389582"/>
                    <a:pt x="2607841" y="398819"/>
                    <a:pt x="2584590" y="398819"/>
                  </a:cubicBezTo>
                  <a:lnTo>
                    <a:pt x="87668" y="398819"/>
                  </a:lnTo>
                  <a:cubicBezTo>
                    <a:pt x="39250" y="398819"/>
                    <a:pt x="0" y="359568"/>
                    <a:pt x="0" y="311151"/>
                  </a:cubicBezTo>
                  <a:lnTo>
                    <a:pt x="0" y="87668"/>
                  </a:lnTo>
                  <a:cubicBezTo>
                    <a:pt x="0" y="64417"/>
                    <a:pt x="9236" y="42118"/>
                    <a:pt x="25677" y="25677"/>
                  </a:cubicBezTo>
                  <a:cubicBezTo>
                    <a:pt x="42118" y="9236"/>
                    <a:pt x="64417" y="0"/>
                    <a:pt x="87668" y="0"/>
                  </a:cubicBezTo>
                  <a:close/>
                </a:path>
              </a:pathLst>
            </a:custGeom>
            <a:solidFill>
              <a:srgbClr val="FFB001"/>
            </a:solidFill>
            <a:ln w="38100" cap="rnd">
              <a:solidFill>
                <a:srgbClr val="FFB001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672258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SSIS - Date Dimension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00177" y="1028700"/>
            <a:ext cx="10635531" cy="1238886"/>
            <a:chOff x="0" y="0"/>
            <a:chExt cx="3423761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3761" cy="398819"/>
            </a:xfrm>
            <a:custGeom>
              <a:avLst/>
              <a:gdLst/>
              <a:ahLst/>
              <a:cxnLst/>
              <a:rect r="r" b="b" t="t" l="l"/>
              <a:pathLst>
                <a:path h="398819" w="3423761">
                  <a:moveTo>
                    <a:pt x="68425" y="0"/>
                  </a:moveTo>
                  <a:lnTo>
                    <a:pt x="3355336" y="0"/>
                  </a:lnTo>
                  <a:cubicBezTo>
                    <a:pt x="3373483" y="0"/>
                    <a:pt x="3390887" y="7209"/>
                    <a:pt x="3403719" y="20041"/>
                  </a:cubicBezTo>
                  <a:cubicBezTo>
                    <a:pt x="3416552" y="32874"/>
                    <a:pt x="3423761" y="50278"/>
                    <a:pt x="3423761" y="68425"/>
                  </a:cubicBezTo>
                  <a:lnTo>
                    <a:pt x="3423761" y="330393"/>
                  </a:lnTo>
                  <a:cubicBezTo>
                    <a:pt x="3423761" y="348541"/>
                    <a:pt x="3416552" y="365945"/>
                    <a:pt x="3403719" y="378777"/>
                  </a:cubicBezTo>
                  <a:cubicBezTo>
                    <a:pt x="3390887" y="391610"/>
                    <a:pt x="3373483" y="398819"/>
                    <a:pt x="3355336" y="398819"/>
                  </a:cubicBezTo>
                  <a:lnTo>
                    <a:pt x="68425" y="398819"/>
                  </a:lnTo>
                  <a:cubicBezTo>
                    <a:pt x="50278" y="398819"/>
                    <a:pt x="32874" y="391610"/>
                    <a:pt x="20041" y="378777"/>
                  </a:cubicBezTo>
                  <a:cubicBezTo>
                    <a:pt x="7209" y="365945"/>
                    <a:pt x="0" y="348541"/>
                    <a:pt x="0" y="330393"/>
                  </a:cubicBezTo>
                  <a:lnTo>
                    <a:pt x="0" y="68425"/>
                  </a:lnTo>
                  <a:cubicBezTo>
                    <a:pt x="0" y="50278"/>
                    <a:pt x="7209" y="32874"/>
                    <a:pt x="20041" y="20041"/>
                  </a:cubicBezTo>
                  <a:cubicBezTo>
                    <a:pt x="32874" y="7209"/>
                    <a:pt x="50278" y="0"/>
                    <a:pt x="68425" y="0"/>
                  </a:cubicBezTo>
                  <a:close/>
                </a:path>
              </a:pathLst>
            </a:custGeom>
            <a:solidFill>
              <a:srgbClr val="FFB001"/>
            </a:solidFill>
            <a:ln w="38100" cap="rnd">
              <a:solidFill>
                <a:srgbClr val="FFB00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423761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SSIS -Customers Dimension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3066" y="3264177"/>
            <a:ext cx="4563369" cy="6107628"/>
          </a:xfrm>
          <a:custGeom>
            <a:avLst/>
            <a:gdLst/>
            <a:ahLst/>
            <a:cxnLst/>
            <a:rect r="r" b="b" t="t" l="l"/>
            <a:pathLst>
              <a:path h="6107628" w="4563369">
                <a:moveTo>
                  <a:pt x="0" y="0"/>
                </a:moveTo>
                <a:lnTo>
                  <a:pt x="4563369" y="0"/>
                </a:lnTo>
                <a:lnTo>
                  <a:pt x="4563369" y="6107628"/>
                </a:lnTo>
                <a:lnTo>
                  <a:pt x="0" y="610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924" t="0" r="-6689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21742" y="3377682"/>
            <a:ext cx="5508306" cy="5880618"/>
          </a:xfrm>
          <a:custGeom>
            <a:avLst/>
            <a:gdLst/>
            <a:ahLst/>
            <a:cxnLst/>
            <a:rect r="r" b="b" t="t" l="l"/>
            <a:pathLst>
              <a:path h="5880618" w="5508306">
                <a:moveTo>
                  <a:pt x="0" y="0"/>
                </a:moveTo>
                <a:lnTo>
                  <a:pt x="5508306" y="0"/>
                </a:lnTo>
                <a:lnTo>
                  <a:pt x="5508306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91" t="0" r="-3027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49385" y="4279476"/>
            <a:ext cx="6818724" cy="4396004"/>
          </a:xfrm>
          <a:custGeom>
            <a:avLst/>
            <a:gdLst/>
            <a:ahLst/>
            <a:cxnLst/>
            <a:rect r="r" b="b" t="t" l="l"/>
            <a:pathLst>
              <a:path h="4396004" w="6818724">
                <a:moveTo>
                  <a:pt x="0" y="0"/>
                </a:moveTo>
                <a:lnTo>
                  <a:pt x="6818724" y="0"/>
                </a:lnTo>
                <a:lnTo>
                  <a:pt x="6818724" y="4396004"/>
                </a:lnTo>
                <a:lnTo>
                  <a:pt x="0" y="4396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1858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6435" y="2775032"/>
            <a:ext cx="4802043" cy="1238886"/>
            <a:chOff x="0" y="0"/>
            <a:chExt cx="1545861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5861" cy="398819"/>
            </a:xfrm>
            <a:custGeom>
              <a:avLst/>
              <a:gdLst/>
              <a:ahLst/>
              <a:cxnLst/>
              <a:rect r="r" b="b" t="t" l="l"/>
              <a:pathLst>
                <a:path h="398819" w="1545861">
                  <a:moveTo>
                    <a:pt x="151548" y="0"/>
                  </a:moveTo>
                  <a:lnTo>
                    <a:pt x="1394313" y="0"/>
                  </a:lnTo>
                  <a:cubicBezTo>
                    <a:pt x="1434506" y="0"/>
                    <a:pt x="1473053" y="15967"/>
                    <a:pt x="1501473" y="44387"/>
                  </a:cubicBezTo>
                  <a:cubicBezTo>
                    <a:pt x="1529894" y="72808"/>
                    <a:pt x="1545861" y="111355"/>
                    <a:pt x="1545861" y="151548"/>
                  </a:cubicBezTo>
                  <a:lnTo>
                    <a:pt x="1545861" y="247271"/>
                  </a:lnTo>
                  <a:cubicBezTo>
                    <a:pt x="1545861" y="330968"/>
                    <a:pt x="1478010" y="398819"/>
                    <a:pt x="1394313" y="398819"/>
                  </a:cubicBezTo>
                  <a:lnTo>
                    <a:pt x="151548" y="398819"/>
                  </a:lnTo>
                  <a:cubicBezTo>
                    <a:pt x="67850" y="398819"/>
                    <a:pt x="0" y="330968"/>
                    <a:pt x="0" y="247271"/>
                  </a:cubicBezTo>
                  <a:lnTo>
                    <a:pt x="0" y="151548"/>
                  </a:lnTo>
                  <a:cubicBezTo>
                    <a:pt x="0" y="67850"/>
                    <a:pt x="67850" y="0"/>
                    <a:pt x="1515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592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45861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u="sng">
                  <a:solidFill>
                    <a:srgbClr val="F4592F"/>
                  </a:solidFill>
                  <a:latin typeface="DM Sans Bold"/>
                </a:rPr>
                <a:t>Giới Thiệu Dữ Liệu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34709" y="2870282"/>
            <a:ext cx="7065687" cy="1238886"/>
            <a:chOff x="0" y="0"/>
            <a:chExt cx="2274567" cy="398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74567" cy="398819"/>
            </a:xfrm>
            <a:custGeom>
              <a:avLst/>
              <a:gdLst/>
              <a:ahLst/>
              <a:cxnLst/>
              <a:rect r="r" b="b" t="t" l="l"/>
              <a:pathLst>
                <a:path h="398819" w="2274567">
                  <a:moveTo>
                    <a:pt x="102996" y="0"/>
                  </a:moveTo>
                  <a:lnTo>
                    <a:pt x="2171570" y="0"/>
                  </a:lnTo>
                  <a:cubicBezTo>
                    <a:pt x="2198887" y="0"/>
                    <a:pt x="2225084" y="10851"/>
                    <a:pt x="2244400" y="30167"/>
                  </a:cubicBezTo>
                  <a:cubicBezTo>
                    <a:pt x="2263715" y="49483"/>
                    <a:pt x="2274567" y="75680"/>
                    <a:pt x="2274567" y="102996"/>
                  </a:cubicBezTo>
                  <a:lnTo>
                    <a:pt x="2274567" y="295822"/>
                  </a:lnTo>
                  <a:cubicBezTo>
                    <a:pt x="2274567" y="323139"/>
                    <a:pt x="2263715" y="349336"/>
                    <a:pt x="2244400" y="368652"/>
                  </a:cubicBezTo>
                  <a:cubicBezTo>
                    <a:pt x="2225084" y="387967"/>
                    <a:pt x="2198887" y="398819"/>
                    <a:pt x="2171570" y="398819"/>
                  </a:cubicBezTo>
                  <a:lnTo>
                    <a:pt x="102996" y="398819"/>
                  </a:lnTo>
                  <a:cubicBezTo>
                    <a:pt x="75680" y="398819"/>
                    <a:pt x="49483" y="387967"/>
                    <a:pt x="30167" y="368652"/>
                  </a:cubicBezTo>
                  <a:cubicBezTo>
                    <a:pt x="10851" y="349336"/>
                    <a:pt x="0" y="323139"/>
                    <a:pt x="0" y="295822"/>
                  </a:cubicBezTo>
                  <a:lnTo>
                    <a:pt x="0" y="102996"/>
                  </a:lnTo>
                  <a:cubicBezTo>
                    <a:pt x="0" y="75680"/>
                    <a:pt x="10851" y="49483"/>
                    <a:pt x="30167" y="30167"/>
                  </a:cubicBezTo>
                  <a:cubicBezTo>
                    <a:pt x="49483" y="10851"/>
                    <a:pt x="75680" y="0"/>
                    <a:pt x="102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5A1F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27456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u="sng">
                  <a:solidFill>
                    <a:srgbClr val="35A1F4"/>
                  </a:solidFill>
                  <a:latin typeface="DM Sans Bold"/>
                </a:rPr>
                <a:t>Data Modelling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34709" y="4657665"/>
            <a:ext cx="7065687" cy="1238886"/>
            <a:chOff x="0" y="0"/>
            <a:chExt cx="2274567" cy="398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74567" cy="398819"/>
            </a:xfrm>
            <a:custGeom>
              <a:avLst/>
              <a:gdLst/>
              <a:ahLst/>
              <a:cxnLst/>
              <a:rect r="r" b="b" t="t" l="l"/>
              <a:pathLst>
                <a:path h="398819" w="2274567">
                  <a:moveTo>
                    <a:pt x="102996" y="0"/>
                  </a:moveTo>
                  <a:lnTo>
                    <a:pt x="2171570" y="0"/>
                  </a:lnTo>
                  <a:cubicBezTo>
                    <a:pt x="2198887" y="0"/>
                    <a:pt x="2225084" y="10851"/>
                    <a:pt x="2244400" y="30167"/>
                  </a:cubicBezTo>
                  <a:cubicBezTo>
                    <a:pt x="2263715" y="49483"/>
                    <a:pt x="2274567" y="75680"/>
                    <a:pt x="2274567" y="102996"/>
                  </a:cubicBezTo>
                  <a:lnTo>
                    <a:pt x="2274567" y="295822"/>
                  </a:lnTo>
                  <a:cubicBezTo>
                    <a:pt x="2274567" y="323139"/>
                    <a:pt x="2263715" y="349336"/>
                    <a:pt x="2244400" y="368652"/>
                  </a:cubicBezTo>
                  <a:cubicBezTo>
                    <a:pt x="2225084" y="387967"/>
                    <a:pt x="2198887" y="398819"/>
                    <a:pt x="2171570" y="398819"/>
                  </a:cubicBezTo>
                  <a:lnTo>
                    <a:pt x="102996" y="398819"/>
                  </a:lnTo>
                  <a:cubicBezTo>
                    <a:pt x="75680" y="398819"/>
                    <a:pt x="49483" y="387967"/>
                    <a:pt x="30167" y="368652"/>
                  </a:cubicBezTo>
                  <a:cubicBezTo>
                    <a:pt x="10851" y="349336"/>
                    <a:pt x="0" y="323139"/>
                    <a:pt x="0" y="295822"/>
                  </a:cubicBezTo>
                  <a:lnTo>
                    <a:pt x="0" y="102996"/>
                  </a:lnTo>
                  <a:cubicBezTo>
                    <a:pt x="0" y="75680"/>
                    <a:pt x="10851" y="49483"/>
                    <a:pt x="30167" y="30167"/>
                  </a:cubicBezTo>
                  <a:cubicBezTo>
                    <a:pt x="49483" y="10851"/>
                    <a:pt x="75680" y="0"/>
                    <a:pt x="102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B00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27456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u="sng">
                  <a:solidFill>
                    <a:srgbClr val="FFB001"/>
                  </a:solidFill>
                  <a:latin typeface="DM Sans Bold"/>
                </a:rPr>
                <a:t>Data integration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34709" y="6445049"/>
            <a:ext cx="7065687" cy="1348751"/>
            <a:chOff x="0" y="0"/>
            <a:chExt cx="2274567" cy="4341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74567" cy="434186"/>
            </a:xfrm>
            <a:custGeom>
              <a:avLst/>
              <a:gdLst/>
              <a:ahLst/>
              <a:cxnLst/>
              <a:rect r="r" b="b" t="t" l="l"/>
              <a:pathLst>
                <a:path h="434186" w="2274567">
                  <a:moveTo>
                    <a:pt x="102996" y="0"/>
                  </a:moveTo>
                  <a:lnTo>
                    <a:pt x="2171570" y="0"/>
                  </a:lnTo>
                  <a:cubicBezTo>
                    <a:pt x="2198887" y="0"/>
                    <a:pt x="2225084" y="10851"/>
                    <a:pt x="2244400" y="30167"/>
                  </a:cubicBezTo>
                  <a:cubicBezTo>
                    <a:pt x="2263715" y="49483"/>
                    <a:pt x="2274567" y="75680"/>
                    <a:pt x="2274567" y="102996"/>
                  </a:cubicBezTo>
                  <a:lnTo>
                    <a:pt x="2274567" y="331190"/>
                  </a:lnTo>
                  <a:cubicBezTo>
                    <a:pt x="2274567" y="358506"/>
                    <a:pt x="2263715" y="384704"/>
                    <a:pt x="2244400" y="404019"/>
                  </a:cubicBezTo>
                  <a:cubicBezTo>
                    <a:pt x="2225084" y="423335"/>
                    <a:pt x="2198887" y="434186"/>
                    <a:pt x="2171570" y="434186"/>
                  </a:cubicBezTo>
                  <a:lnTo>
                    <a:pt x="102996" y="434186"/>
                  </a:lnTo>
                  <a:cubicBezTo>
                    <a:pt x="75680" y="434186"/>
                    <a:pt x="49483" y="423335"/>
                    <a:pt x="30167" y="404019"/>
                  </a:cubicBezTo>
                  <a:cubicBezTo>
                    <a:pt x="10851" y="384704"/>
                    <a:pt x="0" y="358506"/>
                    <a:pt x="0" y="331190"/>
                  </a:cubicBezTo>
                  <a:lnTo>
                    <a:pt x="0" y="102996"/>
                  </a:lnTo>
                  <a:cubicBezTo>
                    <a:pt x="0" y="75680"/>
                    <a:pt x="10851" y="49483"/>
                    <a:pt x="30167" y="30167"/>
                  </a:cubicBezTo>
                  <a:cubicBezTo>
                    <a:pt x="49483" y="10851"/>
                    <a:pt x="75680" y="0"/>
                    <a:pt x="102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274567" cy="500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u="sng">
                  <a:solidFill>
                    <a:srgbClr val="3AB85C"/>
                  </a:solidFill>
                  <a:latin typeface="DM Sans Bold"/>
                </a:rPr>
                <a:t>SQL Server Analyis Services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34709" y="8342298"/>
            <a:ext cx="7065687" cy="1238886"/>
            <a:chOff x="0" y="0"/>
            <a:chExt cx="2274567" cy="398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74567" cy="398819"/>
            </a:xfrm>
            <a:custGeom>
              <a:avLst/>
              <a:gdLst/>
              <a:ahLst/>
              <a:cxnLst/>
              <a:rect r="r" b="b" t="t" l="l"/>
              <a:pathLst>
                <a:path h="398819" w="2274567">
                  <a:moveTo>
                    <a:pt x="102996" y="0"/>
                  </a:moveTo>
                  <a:lnTo>
                    <a:pt x="2171570" y="0"/>
                  </a:lnTo>
                  <a:cubicBezTo>
                    <a:pt x="2198887" y="0"/>
                    <a:pt x="2225084" y="10851"/>
                    <a:pt x="2244400" y="30167"/>
                  </a:cubicBezTo>
                  <a:cubicBezTo>
                    <a:pt x="2263715" y="49483"/>
                    <a:pt x="2274567" y="75680"/>
                    <a:pt x="2274567" y="102996"/>
                  </a:cubicBezTo>
                  <a:lnTo>
                    <a:pt x="2274567" y="295822"/>
                  </a:lnTo>
                  <a:cubicBezTo>
                    <a:pt x="2274567" y="323139"/>
                    <a:pt x="2263715" y="349336"/>
                    <a:pt x="2244400" y="368652"/>
                  </a:cubicBezTo>
                  <a:cubicBezTo>
                    <a:pt x="2225084" y="387967"/>
                    <a:pt x="2198887" y="398819"/>
                    <a:pt x="2171570" y="398819"/>
                  </a:cubicBezTo>
                  <a:lnTo>
                    <a:pt x="102996" y="398819"/>
                  </a:lnTo>
                  <a:cubicBezTo>
                    <a:pt x="75680" y="398819"/>
                    <a:pt x="49483" y="387967"/>
                    <a:pt x="30167" y="368652"/>
                  </a:cubicBezTo>
                  <a:cubicBezTo>
                    <a:pt x="10851" y="349336"/>
                    <a:pt x="0" y="323139"/>
                    <a:pt x="0" y="295822"/>
                  </a:cubicBezTo>
                  <a:lnTo>
                    <a:pt x="0" y="102996"/>
                  </a:lnTo>
                  <a:cubicBezTo>
                    <a:pt x="0" y="75680"/>
                    <a:pt x="10851" y="49483"/>
                    <a:pt x="30167" y="30167"/>
                  </a:cubicBezTo>
                  <a:cubicBezTo>
                    <a:pt x="49483" y="10851"/>
                    <a:pt x="75680" y="0"/>
                    <a:pt x="1029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27456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u="sng">
                  <a:solidFill>
                    <a:srgbClr val="8E77F8"/>
                  </a:solidFill>
                  <a:latin typeface="DM Sans Bold"/>
                </a:rPr>
                <a:t>Power BI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672508" y="409257"/>
            <a:ext cx="8942983" cy="712320"/>
            <a:chOff x="0" y="0"/>
            <a:chExt cx="2878901" cy="2293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78901" cy="229308"/>
            </a:xfrm>
            <a:custGeom>
              <a:avLst/>
              <a:gdLst/>
              <a:ahLst/>
              <a:cxnLst/>
              <a:rect r="r" b="b" t="t" l="l"/>
              <a:pathLst>
                <a:path h="229308" w="2878901">
                  <a:moveTo>
                    <a:pt x="81376" y="0"/>
                  </a:moveTo>
                  <a:lnTo>
                    <a:pt x="2797525" y="0"/>
                  </a:lnTo>
                  <a:cubicBezTo>
                    <a:pt x="2842468" y="0"/>
                    <a:pt x="2878901" y="36433"/>
                    <a:pt x="2878901" y="81376"/>
                  </a:cubicBezTo>
                  <a:lnTo>
                    <a:pt x="2878901" y="147932"/>
                  </a:lnTo>
                  <a:cubicBezTo>
                    <a:pt x="2878901" y="192875"/>
                    <a:pt x="2842468" y="229308"/>
                    <a:pt x="2797525" y="229308"/>
                  </a:cubicBezTo>
                  <a:lnTo>
                    <a:pt x="81376" y="229308"/>
                  </a:lnTo>
                  <a:cubicBezTo>
                    <a:pt x="36433" y="229308"/>
                    <a:pt x="0" y="192875"/>
                    <a:pt x="0" y="147932"/>
                  </a:cubicBezTo>
                  <a:lnTo>
                    <a:pt x="0" y="81376"/>
                  </a:lnTo>
                  <a:cubicBezTo>
                    <a:pt x="0" y="36433"/>
                    <a:pt x="36433" y="0"/>
                    <a:pt x="81376" y="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878901" cy="286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 spc="111">
                  <a:solidFill>
                    <a:srgbClr val="FFFFFF"/>
                  </a:solidFill>
                  <a:latin typeface="DM Sans Bold"/>
                </a:rPr>
                <a:t>NỘI DUNG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6435" y="5667373"/>
            <a:ext cx="4965524" cy="1475384"/>
            <a:chOff x="0" y="0"/>
            <a:chExt cx="1598488" cy="4749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98488" cy="474952"/>
            </a:xfrm>
            <a:custGeom>
              <a:avLst/>
              <a:gdLst/>
              <a:ahLst/>
              <a:cxnLst/>
              <a:rect r="r" b="b" t="t" l="l"/>
              <a:pathLst>
                <a:path h="474952" w="1598488">
                  <a:moveTo>
                    <a:pt x="146559" y="0"/>
                  </a:moveTo>
                  <a:lnTo>
                    <a:pt x="1451929" y="0"/>
                  </a:lnTo>
                  <a:cubicBezTo>
                    <a:pt x="1532871" y="0"/>
                    <a:pt x="1598488" y="65617"/>
                    <a:pt x="1598488" y="146559"/>
                  </a:cubicBezTo>
                  <a:lnTo>
                    <a:pt x="1598488" y="328393"/>
                  </a:lnTo>
                  <a:cubicBezTo>
                    <a:pt x="1598488" y="409335"/>
                    <a:pt x="1532871" y="474952"/>
                    <a:pt x="1451929" y="474952"/>
                  </a:cubicBezTo>
                  <a:lnTo>
                    <a:pt x="146559" y="474952"/>
                  </a:lnTo>
                  <a:cubicBezTo>
                    <a:pt x="65617" y="474952"/>
                    <a:pt x="0" y="409335"/>
                    <a:pt x="0" y="328393"/>
                  </a:cubicBezTo>
                  <a:lnTo>
                    <a:pt x="0" y="146559"/>
                  </a:lnTo>
                  <a:cubicBezTo>
                    <a:pt x="0" y="65617"/>
                    <a:pt x="65617" y="0"/>
                    <a:pt x="1465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592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598488" cy="541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u="sng">
                  <a:solidFill>
                    <a:srgbClr val="F4592F"/>
                  </a:solidFill>
                  <a:latin typeface="DM Sans Bold"/>
                </a:rPr>
                <a:t>Các bước xây dựng kho dữ liệu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009608" y="4657665"/>
            <a:ext cx="2985354" cy="1238886"/>
            <a:chOff x="0" y="0"/>
            <a:chExt cx="961037" cy="398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61037" cy="398819"/>
            </a:xfrm>
            <a:custGeom>
              <a:avLst/>
              <a:gdLst/>
              <a:ahLst/>
              <a:cxnLst/>
              <a:rect r="r" b="b" t="t" l="l"/>
              <a:pathLst>
                <a:path h="398819" w="961037">
                  <a:moveTo>
                    <a:pt x="199409" y="0"/>
                  </a:moveTo>
                  <a:lnTo>
                    <a:pt x="761628" y="0"/>
                  </a:lnTo>
                  <a:cubicBezTo>
                    <a:pt x="871758" y="0"/>
                    <a:pt x="961037" y="89279"/>
                    <a:pt x="961037" y="199409"/>
                  </a:cubicBezTo>
                  <a:lnTo>
                    <a:pt x="961037" y="199409"/>
                  </a:lnTo>
                  <a:cubicBezTo>
                    <a:pt x="961037" y="252296"/>
                    <a:pt x="940028" y="303017"/>
                    <a:pt x="902631" y="340413"/>
                  </a:cubicBezTo>
                  <a:cubicBezTo>
                    <a:pt x="865235" y="377810"/>
                    <a:pt x="814514" y="398819"/>
                    <a:pt x="761628" y="398819"/>
                  </a:cubicBezTo>
                  <a:lnTo>
                    <a:pt x="199409" y="398819"/>
                  </a:lnTo>
                  <a:cubicBezTo>
                    <a:pt x="89279" y="398819"/>
                    <a:pt x="0" y="309540"/>
                    <a:pt x="0" y="199409"/>
                  </a:cubicBezTo>
                  <a:lnTo>
                    <a:pt x="0" y="199409"/>
                  </a:lnTo>
                  <a:cubicBezTo>
                    <a:pt x="0" y="89279"/>
                    <a:pt x="89279" y="0"/>
                    <a:pt x="1994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B001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961037" cy="46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u="sng">
                  <a:solidFill>
                    <a:srgbClr val="FFB001"/>
                  </a:solidFill>
                  <a:latin typeface="DM Sans Bold"/>
                </a:rPr>
                <a:t>with SSIS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5311959" y="5277108"/>
            <a:ext cx="1422750" cy="11279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5311959" y="3489725"/>
            <a:ext cx="1422750" cy="29153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5311959" y="6405065"/>
            <a:ext cx="1422750" cy="7143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5311959" y="6405065"/>
            <a:ext cx="1422750" cy="25566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 flipV="true">
            <a:off x="13800395" y="5277108"/>
            <a:ext cx="120921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9964" y="1285234"/>
            <a:ext cx="10455957" cy="1238886"/>
            <a:chOff x="0" y="0"/>
            <a:chExt cx="3365953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5953" cy="398819"/>
            </a:xfrm>
            <a:custGeom>
              <a:avLst/>
              <a:gdLst/>
              <a:ahLst/>
              <a:cxnLst/>
              <a:rect r="r" b="b" t="t" l="l"/>
              <a:pathLst>
                <a:path h="398819" w="3365953">
                  <a:moveTo>
                    <a:pt x="69601" y="0"/>
                  </a:moveTo>
                  <a:lnTo>
                    <a:pt x="3296353" y="0"/>
                  </a:lnTo>
                  <a:cubicBezTo>
                    <a:pt x="3334792" y="0"/>
                    <a:pt x="3365953" y="31161"/>
                    <a:pt x="3365953" y="69601"/>
                  </a:cubicBezTo>
                  <a:lnTo>
                    <a:pt x="3365953" y="329218"/>
                  </a:lnTo>
                  <a:cubicBezTo>
                    <a:pt x="3365953" y="367658"/>
                    <a:pt x="3334792" y="398819"/>
                    <a:pt x="3296353" y="398819"/>
                  </a:cubicBezTo>
                  <a:lnTo>
                    <a:pt x="69601" y="398819"/>
                  </a:lnTo>
                  <a:cubicBezTo>
                    <a:pt x="31161" y="398819"/>
                    <a:pt x="0" y="367658"/>
                    <a:pt x="0" y="329218"/>
                  </a:cubicBezTo>
                  <a:lnTo>
                    <a:pt x="0" y="69601"/>
                  </a:lnTo>
                  <a:cubicBezTo>
                    <a:pt x="0" y="31161"/>
                    <a:pt x="31161" y="0"/>
                    <a:pt x="69601" y="0"/>
                  </a:cubicBezTo>
                  <a:close/>
                </a:path>
              </a:pathLst>
            </a:custGeom>
            <a:solidFill>
              <a:srgbClr val="FFB001"/>
            </a:solidFill>
            <a:ln w="38100" cap="rnd">
              <a:solidFill>
                <a:srgbClr val="FFB00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365953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SSIS - Products Dimension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206" y="3439606"/>
            <a:ext cx="4302375" cy="5818694"/>
          </a:xfrm>
          <a:custGeom>
            <a:avLst/>
            <a:gdLst/>
            <a:ahLst/>
            <a:cxnLst/>
            <a:rect r="r" b="b" t="t" l="l"/>
            <a:pathLst>
              <a:path h="5818694" w="4302375">
                <a:moveTo>
                  <a:pt x="0" y="0"/>
                </a:moveTo>
                <a:lnTo>
                  <a:pt x="4302374" y="0"/>
                </a:lnTo>
                <a:lnTo>
                  <a:pt x="4302374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13" t="0" r="-11030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06904" y="3724121"/>
            <a:ext cx="5399095" cy="5534179"/>
          </a:xfrm>
          <a:custGeom>
            <a:avLst/>
            <a:gdLst/>
            <a:ahLst/>
            <a:cxnLst/>
            <a:rect r="r" b="b" t="t" l="l"/>
            <a:pathLst>
              <a:path h="5534179" w="5399095">
                <a:moveTo>
                  <a:pt x="0" y="0"/>
                </a:moveTo>
                <a:lnTo>
                  <a:pt x="5399096" y="0"/>
                </a:lnTo>
                <a:lnTo>
                  <a:pt x="5399096" y="5534179"/>
                </a:lnTo>
                <a:lnTo>
                  <a:pt x="0" y="5534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534" t="0" r="-5796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87225" y="4052833"/>
            <a:ext cx="7295548" cy="5205467"/>
          </a:xfrm>
          <a:custGeom>
            <a:avLst/>
            <a:gdLst/>
            <a:ahLst/>
            <a:cxnLst/>
            <a:rect r="r" b="b" t="t" l="l"/>
            <a:pathLst>
              <a:path h="5205467" w="7295548">
                <a:moveTo>
                  <a:pt x="0" y="0"/>
                </a:moveTo>
                <a:lnTo>
                  <a:pt x="7295548" y="0"/>
                </a:lnTo>
                <a:lnTo>
                  <a:pt x="7295548" y="5205467"/>
                </a:lnTo>
                <a:lnTo>
                  <a:pt x="0" y="5205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06" t="0" r="-58019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9964" y="1285234"/>
            <a:ext cx="10455957" cy="1238886"/>
            <a:chOff x="0" y="0"/>
            <a:chExt cx="3365953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5953" cy="398819"/>
            </a:xfrm>
            <a:custGeom>
              <a:avLst/>
              <a:gdLst/>
              <a:ahLst/>
              <a:cxnLst/>
              <a:rect r="r" b="b" t="t" l="l"/>
              <a:pathLst>
                <a:path h="398819" w="3365953">
                  <a:moveTo>
                    <a:pt x="69601" y="0"/>
                  </a:moveTo>
                  <a:lnTo>
                    <a:pt x="3296353" y="0"/>
                  </a:lnTo>
                  <a:cubicBezTo>
                    <a:pt x="3334792" y="0"/>
                    <a:pt x="3365953" y="31161"/>
                    <a:pt x="3365953" y="69601"/>
                  </a:cubicBezTo>
                  <a:lnTo>
                    <a:pt x="3365953" y="329218"/>
                  </a:lnTo>
                  <a:cubicBezTo>
                    <a:pt x="3365953" y="367658"/>
                    <a:pt x="3334792" y="398819"/>
                    <a:pt x="3296353" y="398819"/>
                  </a:cubicBezTo>
                  <a:lnTo>
                    <a:pt x="69601" y="398819"/>
                  </a:lnTo>
                  <a:cubicBezTo>
                    <a:pt x="31161" y="398819"/>
                    <a:pt x="0" y="367658"/>
                    <a:pt x="0" y="329218"/>
                  </a:cubicBezTo>
                  <a:lnTo>
                    <a:pt x="0" y="69601"/>
                  </a:lnTo>
                  <a:cubicBezTo>
                    <a:pt x="0" y="31161"/>
                    <a:pt x="31161" y="0"/>
                    <a:pt x="69601" y="0"/>
                  </a:cubicBezTo>
                  <a:close/>
                </a:path>
              </a:pathLst>
            </a:custGeom>
            <a:solidFill>
              <a:srgbClr val="FFB001"/>
            </a:solidFill>
            <a:ln w="38100" cap="rnd">
              <a:solidFill>
                <a:srgbClr val="FFB00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365953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SSIS - Sellers Dimension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35284" y="3144725"/>
            <a:ext cx="4729446" cy="6113575"/>
          </a:xfrm>
          <a:custGeom>
            <a:avLst/>
            <a:gdLst/>
            <a:ahLst/>
            <a:cxnLst/>
            <a:rect r="r" b="b" t="t" l="l"/>
            <a:pathLst>
              <a:path h="6113575" w="4729446">
                <a:moveTo>
                  <a:pt x="0" y="0"/>
                </a:moveTo>
                <a:lnTo>
                  <a:pt x="4729446" y="0"/>
                </a:lnTo>
                <a:lnTo>
                  <a:pt x="4729446" y="6113575"/>
                </a:lnTo>
                <a:lnTo>
                  <a:pt x="0" y="6113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51" t="0" r="-3634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46054" y="4140496"/>
            <a:ext cx="3945541" cy="4122032"/>
          </a:xfrm>
          <a:custGeom>
            <a:avLst/>
            <a:gdLst/>
            <a:ahLst/>
            <a:cxnLst/>
            <a:rect r="r" b="b" t="t" l="l"/>
            <a:pathLst>
              <a:path h="4122032" w="3945541">
                <a:moveTo>
                  <a:pt x="0" y="0"/>
                </a:moveTo>
                <a:lnTo>
                  <a:pt x="3945542" y="0"/>
                </a:lnTo>
                <a:lnTo>
                  <a:pt x="3945542" y="4122033"/>
                </a:lnTo>
                <a:lnTo>
                  <a:pt x="0" y="4122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075" t="0" r="-10793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72921" y="3798031"/>
            <a:ext cx="7254832" cy="4806962"/>
          </a:xfrm>
          <a:custGeom>
            <a:avLst/>
            <a:gdLst/>
            <a:ahLst/>
            <a:cxnLst/>
            <a:rect r="r" b="b" t="t" l="l"/>
            <a:pathLst>
              <a:path h="4806962" w="7254832">
                <a:moveTo>
                  <a:pt x="0" y="0"/>
                </a:moveTo>
                <a:lnTo>
                  <a:pt x="7254832" y="0"/>
                </a:lnTo>
                <a:lnTo>
                  <a:pt x="7254832" y="4806963"/>
                </a:lnTo>
                <a:lnTo>
                  <a:pt x="0" y="4806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1527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9964" y="1285234"/>
            <a:ext cx="10455957" cy="1238886"/>
            <a:chOff x="0" y="0"/>
            <a:chExt cx="3365953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5953" cy="398819"/>
            </a:xfrm>
            <a:custGeom>
              <a:avLst/>
              <a:gdLst/>
              <a:ahLst/>
              <a:cxnLst/>
              <a:rect r="r" b="b" t="t" l="l"/>
              <a:pathLst>
                <a:path h="398819" w="3365953">
                  <a:moveTo>
                    <a:pt x="69601" y="0"/>
                  </a:moveTo>
                  <a:lnTo>
                    <a:pt x="3296353" y="0"/>
                  </a:lnTo>
                  <a:cubicBezTo>
                    <a:pt x="3334792" y="0"/>
                    <a:pt x="3365953" y="31161"/>
                    <a:pt x="3365953" y="69601"/>
                  </a:cubicBezTo>
                  <a:lnTo>
                    <a:pt x="3365953" y="329218"/>
                  </a:lnTo>
                  <a:cubicBezTo>
                    <a:pt x="3365953" y="367658"/>
                    <a:pt x="3334792" y="398819"/>
                    <a:pt x="3296353" y="398819"/>
                  </a:cubicBezTo>
                  <a:lnTo>
                    <a:pt x="69601" y="398819"/>
                  </a:lnTo>
                  <a:cubicBezTo>
                    <a:pt x="31161" y="398819"/>
                    <a:pt x="0" y="367658"/>
                    <a:pt x="0" y="329218"/>
                  </a:cubicBezTo>
                  <a:lnTo>
                    <a:pt x="0" y="69601"/>
                  </a:lnTo>
                  <a:cubicBezTo>
                    <a:pt x="0" y="31161"/>
                    <a:pt x="31161" y="0"/>
                    <a:pt x="69601" y="0"/>
                  </a:cubicBezTo>
                  <a:close/>
                </a:path>
              </a:pathLst>
            </a:custGeom>
            <a:solidFill>
              <a:srgbClr val="FFB001"/>
            </a:solidFill>
            <a:ln w="38100" cap="rnd">
              <a:solidFill>
                <a:srgbClr val="FFB00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365953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SSIS - Sales Fact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2592" y="3235399"/>
            <a:ext cx="4836274" cy="6041174"/>
          </a:xfrm>
          <a:custGeom>
            <a:avLst/>
            <a:gdLst/>
            <a:ahLst/>
            <a:cxnLst/>
            <a:rect r="r" b="b" t="t" l="l"/>
            <a:pathLst>
              <a:path h="6041174" w="4836274">
                <a:moveTo>
                  <a:pt x="0" y="0"/>
                </a:moveTo>
                <a:lnTo>
                  <a:pt x="4836274" y="0"/>
                </a:lnTo>
                <a:lnTo>
                  <a:pt x="4836274" y="6041174"/>
                </a:lnTo>
                <a:lnTo>
                  <a:pt x="0" y="6041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74" t="0" r="-1962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26896" y="3253671"/>
            <a:ext cx="5125599" cy="6022901"/>
          </a:xfrm>
          <a:custGeom>
            <a:avLst/>
            <a:gdLst/>
            <a:ahLst/>
            <a:cxnLst/>
            <a:rect r="r" b="b" t="t" l="l"/>
            <a:pathLst>
              <a:path h="6022901" w="5125599">
                <a:moveTo>
                  <a:pt x="0" y="0"/>
                </a:moveTo>
                <a:lnTo>
                  <a:pt x="5125598" y="0"/>
                </a:lnTo>
                <a:lnTo>
                  <a:pt x="5125598" y="6022902"/>
                </a:lnTo>
                <a:lnTo>
                  <a:pt x="0" y="602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076" t="-2555" r="-515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47769" y="3235399"/>
            <a:ext cx="6870031" cy="5977569"/>
          </a:xfrm>
          <a:custGeom>
            <a:avLst/>
            <a:gdLst/>
            <a:ahLst/>
            <a:cxnLst/>
            <a:rect r="r" b="b" t="t" l="l"/>
            <a:pathLst>
              <a:path h="5977569" w="6870031">
                <a:moveTo>
                  <a:pt x="0" y="0"/>
                </a:moveTo>
                <a:lnTo>
                  <a:pt x="6870031" y="0"/>
                </a:lnTo>
                <a:lnTo>
                  <a:pt x="6870031" y="5977569"/>
                </a:lnTo>
                <a:lnTo>
                  <a:pt x="0" y="5977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0574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9964" y="1285234"/>
            <a:ext cx="10455957" cy="1238886"/>
            <a:chOff x="0" y="0"/>
            <a:chExt cx="3365953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5953" cy="398819"/>
            </a:xfrm>
            <a:custGeom>
              <a:avLst/>
              <a:gdLst/>
              <a:ahLst/>
              <a:cxnLst/>
              <a:rect r="r" b="b" t="t" l="l"/>
              <a:pathLst>
                <a:path h="398819" w="3365953">
                  <a:moveTo>
                    <a:pt x="69601" y="0"/>
                  </a:moveTo>
                  <a:lnTo>
                    <a:pt x="3296353" y="0"/>
                  </a:lnTo>
                  <a:cubicBezTo>
                    <a:pt x="3334792" y="0"/>
                    <a:pt x="3365953" y="31161"/>
                    <a:pt x="3365953" y="69601"/>
                  </a:cubicBezTo>
                  <a:lnTo>
                    <a:pt x="3365953" y="329218"/>
                  </a:lnTo>
                  <a:cubicBezTo>
                    <a:pt x="3365953" y="367658"/>
                    <a:pt x="3334792" y="398819"/>
                    <a:pt x="3296353" y="398819"/>
                  </a:cubicBezTo>
                  <a:lnTo>
                    <a:pt x="69601" y="398819"/>
                  </a:lnTo>
                  <a:cubicBezTo>
                    <a:pt x="31161" y="398819"/>
                    <a:pt x="0" y="367658"/>
                    <a:pt x="0" y="329218"/>
                  </a:cubicBezTo>
                  <a:lnTo>
                    <a:pt x="0" y="69601"/>
                  </a:lnTo>
                  <a:cubicBezTo>
                    <a:pt x="0" y="31161"/>
                    <a:pt x="31161" y="0"/>
                    <a:pt x="69601" y="0"/>
                  </a:cubicBezTo>
                  <a:close/>
                </a:path>
              </a:pathLst>
            </a:custGeom>
            <a:solidFill>
              <a:srgbClr val="FFB001"/>
            </a:solidFill>
            <a:ln w="38100" cap="rnd">
              <a:solidFill>
                <a:srgbClr val="FFB00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365953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SSIS - Order Fullfillment Fact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208969"/>
            <a:ext cx="4587867" cy="6049331"/>
          </a:xfrm>
          <a:custGeom>
            <a:avLst/>
            <a:gdLst/>
            <a:ahLst/>
            <a:cxnLst/>
            <a:rect r="r" b="b" t="t" l="l"/>
            <a:pathLst>
              <a:path h="6049331" w="4587867">
                <a:moveTo>
                  <a:pt x="0" y="0"/>
                </a:moveTo>
                <a:lnTo>
                  <a:pt x="4587867" y="0"/>
                </a:lnTo>
                <a:lnTo>
                  <a:pt x="4587867" y="6049331"/>
                </a:lnTo>
                <a:lnTo>
                  <a:pt x="0" y="6049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15" t="0" r="-5759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03014" y="3078410"/>
            <a:ext cx="5085423" cy="6310450"/>
          </a:xfrm>
          <a:custGeom>
            <a:avLst/>
            <a:gdLst/>
            <a:ahLst/>
            <a:cxnLst/>
            <a:rect r="r" b="b" t="t" l="l"/>
            <a:pathLst>
              <a:path h="6310450" w="5085423">
                <a:moveTo>
                  <a:pt x="0" y="0"/>
                </a:moveTo>
                <a:lnTo>
                  <a:pt x="5085424" y="0"/>
                </a:lnTo>
                <a:lnTo>
                  <a:pt x="5085424" y="6310449"/>
                </a:lnTo>
                <a:lnTo>
                  <a:pt x="0" y="6310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75" t="0" r="-2673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78963" y="3675322"/>
            <a:ext cx="6085522" cy="5713537"/>
          </a:xfrm>
          <a:custGeom>
            <a:avLst/>
            <a:gdLst/>
            <a:ahLst/>
            <a:cxnLst/>
            <a:rect r="r" b="b" t="t" l="l"/>
            <a:pathLst>
              <a:path h="5713537" w="6085522">
                <a:moveTo>
                  <a:pt x="0" y="0"/>
                </a:moveTo>
                <a:lnTo>
                  <a:pt x="6085522" y="0"/>
                </a:lnTo>
                <a:lnTo>
                  <a:pt x="6085522" y="5713537"/>
                </a:lnTo>
                <a:lnTo>
                  <a:pt x="0" y="5713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4496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0594" y="735441"/>
            <a:ext cx="10186813" cy="1238886"/>
            <a:chOff x="0" y="0"/>
            <a:chExt cx="3279311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11" cy="398819"/>
            </a:xfrm>
            <a:custGeom>
              <a:avLst/>
              <a:gdLst/>
              <a:ahLst/>
              <a:cxnLst/>
              <a:rect r="r" b="b" t="t" l="l"/>
              <a:pathLst>
                <a:path h="398819" w="3279311">
                  <a:moveTo>
                    <a:pt x="71439" y="0"/>
                  </a:moveTo>
                  <a:lnTo>
                    <a:pt x="3207871" y="0"/>
                  </a:lnTo>
                  <a:cubicBezTo>
                    <a:pt x="3247326" y="0"/>
                    <a:pt x="3279311" y="31985"/>
                    <a:pt x="3279311" y="71439"/>
                  </a:cubicBezTo>
                  <a:lnTo>
                    <a:pt x="3279311" y="327379"/>
                  </a:lnTo>
                  <a:cubicBezTo>
                    <a:pt x="3279311" y="346326"/>
                    <a:pt x="3271784" y="364497"/>
                    <a:pt x="3258386" y="377895"/>
                  </a:cubicBezTo>
                  <a:cubicBezTo>
                    <a:pt x="3244989" y="391292"/>
                    <a:pt x="3226818" y="398819"/>
                    <a:pt x="3207871" y="398819"/>
                  </a:cubicBezTo>
                  <a:lnTo>
                    <a:pt x="71439" y="398819"/>
                  </a:lnTo>
                  <a:cubicBezTo>
                    <a:pt x="31985" y="398819"/>
                    <a:pt x="0" y="366834"/>
                    <a:pt x="0" y="327379"/>
                  </a:cubicBezTo>
                  <a:lnTo>
                    <a:pt x="0" y="71439"/>
                  </a:lnTo>
                  <a:cubicBezTo>
                    <a:pt x="0" y="52493"/>
                    <a:pt x="7527" y="34322"/>
                    <a:pt x="20924" y="20924"/>
                  </a:cubicBezTo>
                  <a:cubicBezTo>
                    <a:pt x="34322" y="7527"/>
                    <a:pt x="52493" y="0"/>
                    <a:pt x="71439" y="0"/>
                  </a:cubicBezTo>
                  <a:close/>
                </a:path>
              </a:pathLst>
            </a:custGeom>
            <a:solidFill>
              <a:srgbClr val="73C4E4"/>
            </a:solidFill>
            <a:ln w="38100" cap="rnd">
              <a:solidFill>
                <a:srgbClr val="73C4E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279311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SQL Server Analyis Services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38058" y="8286447"/>
            <a:ext cx="3149172" cy="1238886"/>
            <a:chOff x="0" y="0"/>
            <a:chExt cx="1013773" cy="398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773" cy="398819"/>
            </a:xfrm>
            <a:custGeom>
              <a:avLst/>
              <a:gdLst/>
              <a:ahLst/>
              <a:cxnLst/>
              <a:rect r="r" b="b" t="t" l="l"/>
              <a:pathLst>
                <a:path h="398819" w="1013773">
                  <a:moveTo>
                    <a:pt x="199409" y="0"/>
                  </a:moveTo>
                  <a:lnTo>
                    <a:pt x="814363" y="0"/>
                  </a:lnTo>
                  <a:cubicBezTo>
                    <a:pt x="867250" y="0"/>
                    <a:pt x="917971" y="21009"/>
                    <a:pt x="955367" y="58406"/>
                  </a:cubicBezTo>
                  <a:cubicBezTo>
                    <a:pt x="992764" y="95802"/>
                    <a:pt x="1013773" y="146523"/>
                    <a:pt x="1013773" y="199409"/>
                  </a:cubicBezTo>
                  <a:lnTo>
                    <a:pt x="1013773" y="199409"/>
                  </a:lnTo>
                  <a:cubicBezTo>
                    <a:pt x="1013773" y="309540"/>
                    <a:pt x="924494" y="398819"/>
                    <a:pt x="814363" y="398819"/>
                  </a:cubicBezTo>
                  <a:lnTo>
                    <a:pt x="199409" y="398819"/>
                  </a:lnTo>
                  <a:cubicBezTo>
                    <a:pt x="89279" y="398819"/>
                    <a:pt x="0" y="309540"/>
                    <a:pt x="0" y="199409"/>
                  </a:cubicBezTo>
                  <a:lnTo>
                    <a:pt x="0" y="199409"/>
                  </a:lnTo>
                  <a:cubicBezTo>
                    <a:pt x="0" y="89279"/>
                    <a:pt x="89279" y="0"/>
                    <a:pt x="1994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1013773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73C4E4"/>
                  </a:solidFill>
                  <a:latin typeface="DM Sans"/>
                </a:rPr>
                <a:t>SSIS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50281" y="8286447"/>
            <a:ext cx="3149172" cy="1238886"/>
            <a:chOff x="0" y="0"/>
            <a:chExt cx="1013773" cy="398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3773" cy="398819"/>
            </a:xfrm>
            <a:custGeom>
              <a:avLst/>
              <a:gdLst/>
              <a:ahLst/>
              <a:cxnLst/>
              <a:rect r="r" b="b" t="t" l="l"/>
              <a:pathLst>
                <a:path h="398819" w="1013773">
                  <a:moveTo>
                    <a:pt x="199409" y="0"/>
                  </a:moveTo>
                  <a:lnTo>
                    <a:pt x="814363" y="0"/>
                  </a:lnTo>
                  <a:cubicBezTo>
                    <a:pt x="867250" y="0"/>
                    <a:pt x="917971" y="21009"/>
                    <a:pt x="955367" y="58406"/>
                  </a:cubicBezTo>
                  <a:cubicBezTo>
                    <a:pt x="992764" y="95802"/>
                    <a:pt x="1013773" y="146523"/>
                    <a:pt x="1013773" y="199409"/>
                  </a:cubicBezTo>
                  <a:lnTo>
                    <a:pt x="1013773" y="199409"/>
                  </a:lnTo>
                  <a:cubicBezTo>
                    <a:pt x="1013773" y="309540"/>
                    <a:pt x="924494" y="398819"/>
                    <a:pt x="814363" y="398819"/>
                  </a:cubicBezTo>
                  <a:lnTo>
                    <a:pt x="199409" y="398819"/>
                  </a:lnTo>
                  <a:cubicBezTo>
                    <a:pt x="89279" y="398819"/>
                    <a:pt x="0" y="309540"/>
                    <a:pt x="0" y="199409"/>
                  </a:cubicBezTo>
                  <a:lnTo>
                    <a:pt x="0" y="199409"/>
                  </a:lnTo>
                  <a:cubicBezTo>
                    <a:pt x="0" y="89279"/>
                    <a:pt x="89279" y="0"/>
                    <a:pt x="1994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013773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73C4E4"/>
                  </a:solidFill>
                  <a:latin typeface="DM Sans"/>
                </a:rPr>
                <a:t>SSAS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621514" y="3486649"/>
            <a:ext cx="4099369" cy="4114800"/>
          </a:xfrm>
          <a:custGeom>
            <a:avLst/>
            <a:gdLst/>
            <a:ahLst/>
            <a:cxnLst/>
            <a:rect r="r" b="b" t="t" l="l"/>
            <a:pathLst>
              <a:path h="4114800" w="4099369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38724" y="3086100"/>
            <a:ext cx="5920576" cy="4114800"/>
          </a:xfrm>
          <a:custGeom>
            <a:avLst/>
            <a:gdLst/>
            <a:ahLst/>
            <a:cxnLst/>
            <a:rect r="r" b="b" t="t" l="l"/>
            <a:pathLst>
              <a:path h="4114800" w="5920576">
                <a:moveTo>
                  <a:pt x="0" y="0"/>
                </a:moveTo>
                <a:lnTo>
                  <a:pt x="5920576" y="0"/>
                </a:lnTo>
                <a:lnTo>
                  <a:pt x="59205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7716944" y="5544049"/>
            <a:ext cx="2854112" cy="0"/>
          </a:xfrm>
          <a:prstGeom prst="line">
            <a:avLst/>
          </a:prstGeom>
          <a:ln cap="flat" w="342900">
            <a:solidFill>
              <a:srgbClr val="73C4E4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0594" y="735441"/>
            <a:ext cx="10186813" cy="1238886"/>
            <a:chOff x="0" y="0"/>
            <a:chExt cx="3279311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11" cy="398819"/>
            </a:xfrm>
            <a:custGeom>
              <a:avLst/>
              <a:gdLst/>
              <a:ahLst/>
              <a:cxnLst/>
              <a:rect r="r" b="b" t="t" l="l"/>
              <a:pathLst>
                <a:path h="398819" w="3279311">
                  <a:moveTo>
                    <a:pt x="71439" y="0"/>
                  </a:moveTo>
                  <a:lnTo>
                    <a:pt x="3207871" y="0"/>
                  </a:lnTo>
                  <a:cubicBezTo>
                    <a:pt x="3247326" y="0"/>
                    <a:pt x="3279311" y="31985"/>
                    <a:pt x="3279311" y="71439"/>
                  </a:cubicBezTo>
                  <a:lnTo>
                    <a:pt x="3279311" y="327379"/>
                  </a:lnTo>
                  <a:cubicBezTo>
                    <a:pt x="3279311" y="346326"/>
                    <a:pt x="3271784" y="364497"/>
                    <a:pt x="3258386" y="377895"/>
                  </a:cubicBezTo>
                  <a:cubicBezTo>
                    <a:pt x="3244989" y="391292"/>
                    <a:pt x="3226818" y="398819"/>
                    <a:pt x="3207871" y="398819"/>
                  </a:cubicBezTo>
                  <a:lnTo>
                    <a:pt x="71439" y="398819"/>
                  </a:lnTo>
                  <a:cubicBezTo>
                    <a:pt x="31985" y="398819"/>
                    <a:pt x="0" y="366834"/>
                    <a:pt x="0" y="327379"/>
                  </a:cubicBezTo>
                  <a:lnTo>
                    <a:pt x="0" y="71439"/>
                  </a:lnTo>
                  <a:cubicBezTo>
                    <a:pt x="0" y="52493"/>
                    <a:pt x="7527" y="34322"/>
                    <a:pt x="20924" y="20924"/>
                  </a:cubicBezTo>
                  <a:cubicBezTo>
                    <a:pt x="34322" y="7527"/>
                    <a:pt x="52493" y="0"/>
                    <a:pt x="71439" y="0"/>
                  </a:cubicBezTo>
                  <a:close/>
                </a:path>
              </a:pathLst>
            </a:custGeom>
            <a:solidFill>
              <a:srgbClr val="73C4E4"/>
            </a:solidFill>
            <a:ln w="38100" cap="rnd">
              <a:solidFill>
                <a:srgbClr val="73C4E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279311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SSAS - CaHierarchy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70498" y="2667388"/>
            <a:ext cx="14347003" cy="6590912"/>
          </a:xfrm>
          <a:custGeom>
            <a:avLst/>
            <a:gdLst/>
            <a:ahLst/>
            <a:cxnLst/>
            <a:rect r="r" b="b" t="t" l="l"/>
            <a:pathLst>
              <a:path h="6590912" w="14347003">
                <a:moveTo>
                  <a:pt x="0" y="0"/>
                </a:moveTo>
                <a:lnTo>
                  <a:pt x="14347004" y="0"/>
                </a:lnTo>
                <a:lnTo>
                  <a:pt x="14347004" y="6590912"/>
                </a:lnTo>
                <a:lnTo>
                  <a:pt x="0" y="6590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0594" y="735441"/>
            <a:ext cx="10186813" cy="1238886"/>
            <a:chOff x="0" y="0"/>
            <a:chExt cx="3279311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11" cy="398819"/>
            </a:xfrm>
            <a:custGeom>
              <a:avLst/>
              <a:gdLst/>
              <a:ahLst/>
              <a:cxnLst/>
              <a:rect r="r" b="b" t="t" l="l"/>
              <a:pathLst>
                <a:path h="398819" w="3279311">
                  <a:moveTo>
                    <a:pt x="71439" y="0"/>
                  </a:moveTo>
                  <a:lnTo>
                    <a:pt x="3207871" y="0"/>
                  </a:lnTo>
                  <a:cubicBezTo>
                    <a:pt x="3247326" y="0"/>
                    <a:pt x="3279311" y="31985"/>
                    <a:pt x="3279311" y="71439"/>
                  </a:cubicBezTo>
                  <a:lnTo>
                    <a:pt x="3279311" y="327379"/>
                  </a:lnTo>
                  <a:cubicBezTo>
                    <a:pt x="3279311" y="346326"/>
                    <a:pt x="3271784" y="364497"/>
                    <a:pt x="3258386" y="377895"/>
                  </a:cubicBezTo>
                  <a:cubicBezTo>
                    <a:pt x="3244989" y="391292"/>
                    <a:pt x="3226818" y="398819"/>
                    <a:pt x="3207871" y="398819"/>
                  </a:cubicBezTo>
                  <a:lnTo>
                    <a:pt x="71439" y="398819"/>
                  </a:lnTo>
                  <a:cubicBezTo>
                    <a:pt x="31985" y="398819"/>
                    <a:pt x="0" y="366834"/>
                    <a:pt x="0" y="327379"/>
                  </a:cubicBezTo>
                  <a:lnTo>
                    <a:pt x="0" y="71439"/>
                  </a:lnTo>
                  <a:cubicBezTo>
                    <a:pt x="0" y="52493"/>
                    <a:pt x="7527" y="34322"/>
                    <a:pt x="20924" y="20924"/>
                  </a:cubicBezTo>
                  <a:cubicBezTo>
                    <a:pt x="34322" y="7527"/>
                    <a:pt x="52493" y="0"/>
                    <a:pt x="71439" y="0"/>
                  </a:cubicBezTo>
                  <a:close/>
                </a:path>
              </a:pathLst>
            </a:custGeom>
            <a:solidFill>
              <a:srgbClr val="73C4E4"/>
            </a:solidFill>
            <a:ln w="38100" cap="rnd">
              <a:solidFill>
                <a:srgbClr val="73C4E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279311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SSAS - DateHierarchy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43523" y="2762775"/>
            <a:ext cx="14000955" cy="6495525"/>
          </a:xfrm>
          <a:custGeom>
            <a:avLst/>
            <a:gdLst/>
            <a:ahLst/>
            <a:cxnLst/>
            <a:rect r="r" b="b" t="t" l="l"/>
            <a:pathLst>
              <a:path h="6495525" w="14000955">
                <a:moveTo>
                  <a:pt x="0" y="0"/>
                </a:moveTo>
                <a:lnTo>
                  <a:pt x="14000954" y="0"/>
                </a:lnTo>
                <a:lnTo>
                  <a:pt x="14000954" y="6495525"/>
                </a:lnTo>
                <a:lnTo>
                  <a:pt x="0" y="6495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0594" y="735441"/>
            <a:ext cx="10186813" cy="1238886"/>
            <a:chOff x="0" y="0"/>
            <a:chExt cx="3279311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11" cy="398819"/>
            </a:xfrm>
            <a:custGeom>
              <a:avLst/>
              <a:gdLst/>
              <a:ahLst/>
              <a:cxnLst/>
              <a:rect r="r" b="b" t="t" l="l"/>
              <a:pathLst>
                <a:path h="398819" w="3279311">
                  <a:moveTo>
                    <a:pt x="71439" y="0"/>
                  </a:moveTo>
                  <a:lnTo>
                    <a:pt x="3207871" y="0"/>
                  </a:lnTo>
                  <a:cubicBezTo>
                    <a:pt x="3247326" y="0"/>
                    <a:pt x="3279311" y="31985"/>
                    <a:pt x="3279311" y="71439"/>
                  </a:cubicBezTo>
                  <a:lnTo>
                    <a:pt x="3279311" y="327379"/>
                  </a:lnTo>
                  <a:cubicBezTo>
                    <a:pt x="3279311" y="346326"/>
                    <a:pt x="3271784" y="364497"/>
                    <a:pt x="3258386" y="377895"/>
                  </a:cubicBezTo>
                  <a:cubicBezTo>
                    <a:pt x="3244989" y="391292"/>
                    <a:pt x="3226818" y="398819"/>
                    <a:pt x="3207871" y="398819"/>
                  </a:cubicBezTo>
                  <a:lnTo>
                    <a:pt x="71439" y="398819"/>
                  </a:lnTo>
                  <a:cubicBezTo>
                    <a:pt x="31985" y="398819"/>
                    <a:pt x="0" y="366834"/>
                    <a:pt x="0" y="327379"/>
                  </a:cubicBezTo>
                  <a:lnTo>
                    <a:pt x="0" y="71439"/>
                  </a:lnTo>
                  <a:cubicBezTo>
                    <a:pt x="0" y="52493"/>
                    <a:pt x="7527" y="34322"/>
                    <a:pt x="20924" y="20924"/>
                  </a:cubicBezTo>
                  <a:cubicBezTo>
                    <a:pt x="34322" y="7527"/>
                    <a:pt x="52493" y="0"/>
                    <a:pt x="71439" y="0"/>
                  </a:cubicBezTo>
                  <a:close/>
                </a:path>
              </a:pathLst>
            </a:custGeom>
            <a:solidFill>
              <a:srgbClr val="73C4E4"/>
            </a:solidFill>
            <a:ln w="38100" cap="rnd">
              <a:solidFill>
                <a:srgbClr val="73C4E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279311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SSAS - CusHierarchy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81906" y="2750492"/>
            <a:ext cx="14324189" cy="6507808"/>
          </a:xfrm>
          <a:custGeom>
            <a:avLst/>
            <a:gdLst/>
            <a:ahLst/>
            <a:cxnLst/>
            <a:rect r="r" b="b" t="t" l="l"/>
            <a:pathLst>
              <a:path h="6507808" w="14324189">
                <a:moveTo>
                  <a:pt x="0" y="0"/>
                </a:moveTo>
                <a:lnTo>
                  <a:pt x="14324188" y="0"/>
                </a:lnTo>
                <a:lnTo>
                  <a:pt x="14324188" y="6507808"/>
                </a:lnTo>
                <a:lnTo>
                  <a:pt x="0" y="6507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0594" y="735441"/>
            <a:ext cx="10186813" cy="1238886"/>
            <a:chOff x="0" y="0"/>
            <a:chExt cx="3279311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11" cy="398819"/>
            </a:xfrm>
            <a:custGeom>
              <a:avLst/>
              <a:gdLst/>
              <a:ahLst/>
              <a:cxnLst/>
              <a:rect r="r" b="b" t="t" l="l"/>
              <a:pathLst>
                <a:path h="398819" w="3279311">
                  <a:moveTo>
                    <a:pt x="71439" y="0"/>
                  </a:moveTo>
                  <a:lnTo>
                    <a:pt x="3207871" y="0"/>
                  </a:lnTo>
                  <a:cubicBezTo>
                    <a:pt x="3247326" y="0"/>
                    <a:pt x="3279311" y="31985"/>
                    <a:pt x="3279311" y="71439"/>
                  </a:cubicBezTo>
                  <a:lnTo>
                    <a:pt x="3279311" y="327379"/>
                  </a:lnTo>
                  <a:cubicBezTo>
                    <a:pt x="3279311" y="346326"/>
                    <a:pt x="3271784" y="364497"/>
                    <a:pt x="3258386" y="377895"/>
                  </a:cubicBezTo>
                  <a:cubicBezTo>
                    <a:pt x="3244989" y="391292"/>
                    <a:pt x="3226818" y="398819"/>
                    <a:pt x="3207871" y="398819"/>
                  </a:cubicBezTo>
                  <a:lnTo>
                    <a:pt x="71439" y="398819"/>
                  </a:lnTo>
                  <a:cubicBezTo>
                    <a:pt x="31985" y="398819"/>
                    <a:pt x="0" y="366834"/>
                    <a:pt x="0" y="327379"/>
                  </a:cubicBezTo>
                  <a:lnTo>
                    <a:pt x="0" y="71439"/>
                  </a:lnTo>
                  <a:cubicBezTo>
                    <a:pt x="0" y="52493"/>
                    <a:pt x="7527" y="34322"/>
                    <a:pt x="20924" y="20924"/>
                  </a:cubicBezTo>
                  <a:cubicBezTo>
                    <a:pt x="34322" y="7527"/>
                    <a:pt x="52493" y="0"/>
                    <a:pt x="71439" y="0"/>
                  </a:cubicBezTo>
                  <a:close/>
                </a:path>
              </a:pathLst>
            </a:custGeom>
            <a:solidFill>
              <a:srgbClr val="73C4E4"/>
            </a:solidFill>
            <a:ln w="38100" cap="rnd">
              <a:solidFill>
                <a:srgbClr val="73C4E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279311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SSAS - SellHierarchy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8167" y="2578296"/>
            <a:ext cx="14431666" cy="6680004"/>
          </a:xfrm>
          <a:custGeom>
            <a:avLst/>
            <a:gdLst/>
            <a:ahLst/>
            <a:cxnLst/>
            <a:rect r="r" b="b" t="t" l="l"/>
            <a:pathLst>
              <a:path h="6680004" w="14431666">
                <a:moveTo>
                  <a:pt x="0" y="0"/>
                </a:moveTo>
                <a:lnTo>
                  <a:pt x="14431666" y="0"/>
                </a:lnTo>
                <a:lnTo>
                  <a:pt x="14431666" y="6680004"/>
                </a:lnTo>
                <a:lnTo>
                  <a:pt x="0" y="6680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6653" y="1028700"/>
            <a:ext cx="14054694" cy="8365467"/>
          </a:xfrm>
          <a:custGeom>
            <a:avLst/>
            <a:gdLst/>
            <a:ahLst/>
            <a:cxnLst/>
            <a:rect r="r" b="b" t="t" l="l"/>
            <a:pathLst>
              <a:path h="8365467" w="14054694">
                <a:moveTo>
                  <a:pt x="0" y="0"/>
                </a:moveTo>
                <a:lnTo>
                  <a:pt x="14054694" y="0"/>
                </a:lnTo>
                <a:lnTo>
                  <a:pt x="14054694" y="8365467"/>
                </a:lnTo>
                <a:lnTo>
                  <a:pt x="0" y="8365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1598" y="409257"/>
            <a:ext cx="11204803" cy="1238886"/>
            <a:chOff x="0" y="0"/>
            <a:chExt cx="3607020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07019" cy="398819"/>
            </a:xfrm>
            <a:custGeom>
              <a:avLst/>
              <a:gdLst/>
              <a:ahLst/>
              <a:cxnLst/>
              <a:rect r="r" b="b" t="t" l="l"/>
              <a:pathLst>
                <a:path h="398819" w="3607019">
                  <a:moveTo>
                    <a:pt x="64949" y="0"/>
                  </a:moveTo>
                  <a:lnTo>
                    <a:pt x="3542070" y="0"/>
                  </a:lnTo>
                  <a:cubicBezTo>
                    <a:pt x="3577941" y="0"/>
                    <a:pt x="3607019" y="29079"/>
                    <a:pt x="3607019" y="64949"/>
                  </a:cubicBezTo>
                  <a:lnTo>
                    <a:pt x="3607019" y="333870"/>
                  </a:lnTo>
                  <a:cubicBezTo>
                    <a:pt x="3607019" y="369740"/>
                    <a:pt x="3577941" y="398819"/>
                    <a:pt x="3542070" y="398819"/>
                  </a:cubicBezTo>
                  <a:lnTo>
                    <a:pt x="64949" y="398819"/>
                  </a:lnTo>
                  <a:cubicBezTo>
                    <a:pt x="29079" y="398819"/>
                    <a:pt x="0" y="369740"/>
                    <a:pt x="0" y="333870"/>
                  </a:cubicBezTo>
                  <a:lnTo>
                    <a:pt x="0" y="64949"/>
                  </a:lnTo>
                  <a:cubicBezTo>
                    <a:pt x="0" y="29079"/>
                    <a:pt x="29079" y="0"/>
                    <a:pt x="649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AB85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607020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3AB85C"/>
                  </a:solidFill>
                  <a:latin typeface="DM Sans Bold"/>
                </a:rPr>
                <a:t>Giới thiệu Dữ liệu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3379468"/>
            <a:ext cx="7008423" cy="4179569"/>
          </a:xfrm>
          <a:custGeom>
            <a:avLst/>
            <a:gdLst/>
            <a:ahLst/>
            <a:cxnLst/>
            <a:rect r="r" b="b" t="t" l="l"/>
            <a:pathLst>
              <a:path h="4179569" w="7008423">
                <a:moveTo>
                  <a:pt x="0" y="0"/>
                </a:moveTo>
                <a:lnTo>
                  <a:pt x="7008423" y="0"/>
                </a:lnTo>
                <a:lnTo>
                  <a:pt x="7008423" y="4179569"/>
                </a:lnTo>
                <a:lnTo>
                  <a:pt x="0" y="4179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13383" y="3074910"/>
            <a:ext cx="8670265" cy="4683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81"/>
              </a:lnSpc>
              <a:spcBef>
                <a:spcPct val="0"/>
              </a:spcBef>
            </a:pPr>
            <a:r>
              <a:rPr lang="en-US" sz="5344">
                <a:solidFill>
                  <a:srgbClr val="000000"/>
                </a:solidFill>
                <a:latin typeface="Inter"/>
              </a:rPr>
              <a:t>Tập dữ liệu có thông tin về 100 nghìn đơn đặt hàng từ năm 2016 đến năm 2018 được thực hiện tại nhiều thị trường ở Brazil. 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04973" y="821384"/>
            <a:ext cx="12434545" cy="8644232"/>
          </a:xfrm>
          <a:custGeom>
            <a:avLst/>
            <a:gdLst/>
            <a:ahLst/>
            <a:cxnLst/>
            <a:rect r="r" b="b" t="t" l="l"/>
            <a:pathLst>
              <a:path h="8644232" w="12434545">
                <a:moveTo>
                  <a:pt x="0" y="0"/>
                </a:moveTo>
                <a:lnTo>
                  <a:pt x="12434545" y="0"/>
                </a:lnTo>
                <a:lnTo>
                  <a:pt x="12434545" y="8644232"/>
                </a:lnTo>
                <a:lnTo>
                  <a:pt x="0" y="864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6086" y="2274928"/>
            <a:ext cx="3617914" cy="6504695"/>
          </a:xfrm>
          <a:custGeom>
            <a:avLst/>
            <a:gdLst/>
            <a:ahLst/>
            <a:cxnLst/>
            <a:rect r="r" b="b" t="t" l="l"/>
            <a:pathLst>
              <a:path h="6504695" w="3617914">
                <a:moveTo>
                  <a:pt x="0" y="0"/>
                </a:moveTo>
                <a:lnTo>
                  <a:pt x="3617914" y="0"/>
                </a:lnTo>
                <a:lnTo>
                  <a:pt x="3617914" y="6504695"/>
                </a:lnTo>
                <a:lnTo>
                  <a:pt x="0" y="6504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52" r="0" b="-535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26086" y="5143500"/>
            <a:ext cx="3617914" cy="636430"/>
            <a:chOff x="0" y="0"/>
            <a:chExt cx="952866" cy="1676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2866" cy="167619"/>
            </a:xfrm>
            <a:custGeom>
              <a:avLst/>
              <a:gdLst/>
              <a:ahLst/>
              <a:cxnLst/>
              <a:rect r="r" b="b" t="t" l="l"/>
              <a:pathLst>
                <a:path h="167619" w="952866">
                  <a:moveTo>
                    <a:pt x="0" y="0"/>
                  </a:moveTo>
                  <a:lnTo>
                    <a:pt x="952866" y="0"/>
                  </a:lnTo>
                  <a:lnTo>
                    <a:pt x="952866" y="167619"/>
                  </a:lnTo>
                  <a:lnTo>
                    <a:pt x="0" y="1676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4592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52866" cy="205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8325" y="2925659"/>
            <a:ext cx="4583136" cy="5372798"/>
          </a:xfrm>
          <a:custGeom>
            <a:avLst/>
            <a:gdLst/>
            <a:ahLst/>
            <a:cxnLst/>
            <a:rect r="r" b="b" t="t" l="l"/>
            <a:pathLst>
              <a:path h="5372798" w="4583136">
                <a:moveTo>
                  <a:pt x="0" y="0"/>
                </a:moveTo>
                <a:lnTo>
                  <a:pt x="4583136" y="0"/>
                </a:lnTo>
                <a:lnTo>
                  <a:pt x="4583136" y="5372798"/>
                </a:lnTo>
                <a:lnTo>
                  <a:pt x="0" y="5372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99040" y="5284232"/>
            <a:ext cx="3086100" cy="486086"/>
            <a:chOff x="0" y="0"/>
            <a:chExt cx="812800" cy="1280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28023"/>
            </a:xfrm>
            <a:custGeom>
              <a:avLst/>
              <a:gdLst/>
              <a:ahLst/>
              <a:cxnLst/>
              <a:rect r="r" b="b" t="t" l="l"/>
              <a:pathLst>
                <a:path h="1280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023"/>
                  </a:lnTo>
                  <a:lnTo>
                    <a:pt x="0" y="128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4592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166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4685140" y="5461715"/>
            <a:ext cx="840946" cy="655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9144000" y="5461715"/>
            <a:ext cx="1376722" cy="2163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520722" y="3393016"/>
            <a:ext cx="9025409" cy="3782433"/>
          </a:xfrm>
          <a:custGeom>
            <a:avLst/>
            <a:gdLst/>
            <a:ahLst/>
            <a:cxnLst/>
            <a:rect r="r" b="b" t="t" l="l"/>
            <a:pathLst>
              <a:path h="3782433" w="9025409">
                <a:moveTo>
                  <a:pt x="0" y="0"/>
                </a:moveTo>
                <a:lnTo>
                  <a:pt x="9025410" y="0"/>
                </a:lnTo>
                <a:lnTo>
                  <a:pt x="9025410" y="3782433"/>
                </a:lnTo>
                <a:lnTo>
                  <a:pt x="0" y="3782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520722" y="4186094"/>
            <a:ext cx="7602679" cy="2984030"/>
            <a:chOff x="0" y="0"/>
            <a:chExt cx="2002352" cy="7859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02352" cy="785917"/>
            </a:xfrm>
            <a:custGeom>
              <a:avLst/>
              <a:gdLst/>
              <a:ahLst/>
              <a:cxnLst/>
              <a:rect r="r" b="b" t="t" l="l"/>
              <a:pathLst>
                <a:path h="785917" w="2002352">
                  <a:moveTo>
                    <a:pt x="0" y="0"/>
                  </a:moveTo>
                  <a:lnTo>
                    <a:pt x="2002352" y="0"/>
                  </a:lnTo>
                  <a:lnTo>
                    <a:pt x="2002352" y="785917"/>
                  </a:lnTo>
                  <a:lnTo>
                    <a:pt x="0" y="785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4592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02352" cy="824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050594" y="735441"/>
            <a:ext cx="10186813" cy="1238886"/>
            <a:chOff x="0" y="0"/>
            <a:chExt cx="3279311" cy="3988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79311" cy="398819"/>
            </a:xfrm>
            <a:custGeom>
              <a:avLst/>
              <a:gdLst/>
              <a:ahLst/>
              <a:cxnLst/>
              <a:rect r="r" b="b" t="t" l="l"/>
              <a:pathLst>
                <a:path h="398819" w="3279311">
                  <a:moveTo>
                    <a:pt x="71439" y="0"/>
                  </a:moveTo>
                  <a:lnTo>
                    <a:pt x="3207871" y="0"/>
                  </a:lnTo>
                  <a:cubicBezTo>
                    <a:pt x="3247326" y="0"/>
                    <a:pt x="3279311" y="31985"/>
                    <a:pt x="3279311" y="71439"/>
                  </a:cubicBezTo>
                  <a:lnTo>
                    <a:pt x="3279311" y="327379"/>
                  </a:lnTo>
                  <a:cubicBezTo>
                    <a:pt x="3279311" y="346326"/>
                    <a:pt x="3271784" y="364497"/>
                    <a:pt x="3258386" y="377895"/>
                  </a:cubicBezTo>
                  <a:cubicBezTo>
                    <a:pt x="3244989" y="391292"/>
                    <a:pt x="3226818" y="398819"/>
                    <a:pt x="3207871" y="398819"/>
                  </a:cubicBezTo>
                  <a:lnTo>
                    <a:pt x="71439" y="398819"/>
                  </a:lnTo>
                  <a:cubicBezTo>
                    <a:pt x="31985" y="398819"/>
                    <a:pt x="0" y="366834"/>
                    <a:pt x="0" y="327379"/>
                  </a:cubicBezTo>
                  <a:lnTo>
                    <a:pt x="0" y="71439"/>
                  </a:lnTo>
                  <a:cubicBezTo>
                    <a:pt x="0" y="52493"/>
                    <a:pt x="7527" y="34322"/>
                    <a:pt x="20924" y="20924"/>
                  </a:cubicBezTo>
                  <a:cubicBezTo>
                    <a:pt x="34322" y="7527"/>
                    <a:pt x="52493" y="0"/>
                    <a:pt x="71439" y="0"/>
                  </a:cubicBezTo>
                  <a:close/>
                </a:path>
              </a:pathLst>
            </a:custGeom>
            <a:solidFill>
              <a:srgbClr val="73C4E4"/>
            </a:solidFill>
            <a:ln w="38100" cap="rnd">
              <a:solidFill>
                <a:srgbClr val="73C4E4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3279311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SSAS - Olist DW Sale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1200" y="2201840"/>
            <a:ext cx="13105600" cy="5883319"/>
          </a:xfrm>
          <a:custGeom>
            <a:avLst/>
            <a:gdLst/>
            <a:ahLst/>
            <a:cxnLst/>
            <a:rect r="r" b="b" t="t" l="l"/>
            <a:pathLst>
              <a:path h="5883319" w="13105600">
                <a:moveTo>
                  <a:pt x="0" y="0"/>
                </a:moveTo>
                <a:lnTo>
                  <a:pt x="13105600" y="0"/>
                </a:lnTo>
                <a:lnTo>
                  <a:pt x="13105600" y="5883320"/>
                </a:lnTo>
                <a:lnTo>
                  <a:pt x="0" y="588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2954"/>
            <a:ext cx="9897237" cy="1238886"/>
            <a:chOff x="0" y="0"/>
            <a:chExt cx="3186091" cy="398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6091" cy="398819"/>
            </a:xfrm>
            <a:custGeom>
              <a:avLst/>
              <a:gdLst/>
              <a:ahLst/>
              <a:cxnLst/>
              <a:rect r="r" b="b" t="t" l="l"/>
              <a:pathLst>
                <a:path h="398819" w="3186091">
                  <a:moveTo>
                    <a:pt x="73530" y="0"/>
                  </a:moveTo>
                  <a:lnTo>
                    <a:pt x="3112562" y="0"/>
                  </a:lnTo>
                  <a:cubicBezTo>
                    <a:pt x="3153171" y="0"/>
                    <a:pt x="3186091" y="32920"/>
                    <a:pt x="3186091" y="73530"/>
                  </a:cubicBezTo>
                  <a:lnTo>
                    <a:pt x="3186091" y="325289"/>
                  </a:lnTo>
                  <a:cubicBezTo>
                    <a:pt x="3186091" y="365898"/>
                    <a:pt x="3153171" y="398819"/>
                    <a:pt x="3112562" y="398819"/>
                  </a:cubicBezTo>
                  <a:lnTo>
                    <a:pt x="73530" y="398819"/>
                  </a:lnTo>
                  <a:cubicBezTo>
                    <a:pt x="32920" y="398819"/>
                    <a:pt x="0" y="365898"/>
                    <a:pt x="0" y="325289"/>
                  </a:cubicBezTo>
                  <a:lnTo>
                    <a:pt x="0" y="73530"/>
                  </a:lnTo>
                  <a:cubicBezTo>
                    <a:pt x="0" y="32920"/>
                    <a:pt x="32920" y="0"/>
                    <a:pt x="735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186091" cy="475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Doanh số theo sản phẩm 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1200" y="2214013"/>
            <a:ext cx="13105600" cy="5858974"/>
          </a:xfrm>
          <a:custGeom>
            <a:avLst/>
            <a:gdLst/>
            <a:ahLst/>
            <a:cxnLst/>
            <a:rect r="r" b="b" t="t" l="l"/>
            <a:pathLst>
              <a:path h="5858974" w="13105600">
                <a:moveTo>
                  <a:pt x="0" y="0"/>
                </a:moveTo>
                <a:lnTo>
                  <a:pt x="13105600" y="0"/>
                </a:lnTo>
                <a:lnTo>
                  <a:pt x="13105600" y="5858974"/>
                </a:lnTo>
                <a:lnTo>
                  <a:pt x="0" y="5858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2954"/>
            <a:ext cx="9897237" cy="1238886"/>
            <a:chOff x="0" y="0"/>
            <a:chExt cx="3186091" cy="398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6091" cy="398819"/>
            </a:xfrm>
            <a:custGeom>
              <a:avLst/>
              <a:gdLst/>
              <a:ahLst/>
              <a:cxnLst/>
              <a:rect r="r" b="b" t="t" l="l"/>
              <a:pathLst>
                <a:path h="398819" w="3186091">
                  <a:moveTo>
                    <a:pt x="73530" y="0"/>
                  </a:moveTo>
                  <a:lnTo>
                    <a:pt x="3112562" y="0"/>
                  </a:lnTo>
                  <a:cubicBezTo>
                    <a:pt x="3153171" y="0"/>
                    <a:pt x="3186091" y="32920"/>
                    <a:pt x="3186091" y="73530"/>
                  </a:cubicBezTo>
                  <a:lnTo>
                    <a:pt x="3186091" y="325289"/>
                  </a:lnTo>
                  <a:cubicBezTo>
                    <a:pt x="3186091" y="365898"/>
                    <a:pt x="3153171" y="398819"/>
                    <a:pt x="3112562" y="398819"/>
                  </a:cubicBezTo>
                  <a:lnTo>
                    <a:pt x="73530" y="398819"/>
                  </a:lnTo>
                  <a:cubicBezTo>
                    <a:pt x="32920" y="398819"/>
                    <a:pt x="0" y="365898"/>
                    <a:pt x="0" y="325289"/>
                  </a:cubicBezTo>
                  <a:lnTo>
                    <a:pt x="0" y="73530"/>
                  </a:lnTo>
                  <a:cubicBezTo>
                    <a:pt x="0" y="32920"/>
                    <a:pt x="32920" y="0"/>
                    <a:pt x="735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186091" cy="475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Doanh số theo Khu vực mua hàng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41036" y="2756094"/>
            <a:ext cx="4522461" cy="5542364"/>
          </a:xfrm>
          <a:custGeom>
            <a:avLst/>
            <a:gdLst/>
            <a:ahLst/>
            <a:cxnLst/>
            <a:rect r="r" b="b" t="t" l="l"/>
            <a:pathLst>
              <a:path h="5542364" w="4522461">
                <a:moveTo>
                  <a:pt x="0" y="0"/>
                </a:moveTo>
                <a:lnTo>
                  <a:pt x="4522461" y="0"/>
                </a:lnTo>
                <a:lnTo>
                  <a:pt x="4522461" y="5542363"/>
                </a:lnTo>
                <a:lnTo>
                  <a:pt x="0" y="5542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75659" y="3571678"/>
            <a:ext cx="9270545" cy="3143645"/>
          </a:xfrm>
          <a:custGeom>
            <a:avLst/>
            <a:gdLst/>
            <a:ahLst/>
            <a:cxnLst/>
            <a:rect r="r" b="b" t="t" l="l"/>
            <a:pathLst>
              <a:path h="3143645" w="9270545">
                <a:moveTo>
                  <a:pt x="0" y="0"/>
                </a:moveTo>
                <a:lnTo>
                  <a:pt x="9270545" y="0"/>
                </a:lnTo>
                <a:lnTo>
                  <a:pt x="9270545" y="3143644"/>
                </a:lnTo>
                <a:lnTo>
                  <a:pt x="0" y="3143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08045" y="5143500"/>
            <a:ext cx="3086100" cy="636430"/>
            <a:chOff x="0" y="0"/>
            <a:chExt cx="812800" cy="1676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67619"/>
            </a:xfrm>
            <a:custGeom>
              <a:avLst/>
              <a:gdLst/>
              <a:ahLst/>
              <a:cxnLst/>
              <a:rect r="r" b="b" t="t" l="l"/>
              <a:pathLst>
                <a:path h="167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7619"/>
                  </a:lnTo>
                  <a:lnTo>
                    <a:pt x="0" y="1676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4592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205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8325" y="2925659"/>
            <a:ext cx="4583136" cy="5372798"/>
          </a:xfrm>
          <a:custGeom>
            <a:avLst/>
            <a:gdLst/>
            <a:ahLst/>
            <a:cxnLst/>
            <a:rect r="r" b="b" t="t" l="l"/>
            <a:pathLst>
              <a:path h="5372798" w="4583136">
                <a:moveTo>
                  <a:pt x="0" y="0"/>
                </a:moveTo>
                <a:lnTo>
                  <a:pt x="4583136" y="0"/>
                </a:lnTo>
                <a:lnTo>
                  <a:pt x="4583136" y="5372798"/>
                </a:lnTo>
                <a:lnTo>
                  <a:pt x="0" y="5372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99040" y="4975629"/>
            <a:ext cx="3086100" cy="486086"/>
            <a:chOff x="0" y="0"/>
            <a:chExt cx="812800" cy="1280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28023"/>
            </a:xfrm>
            <a:custGeom>
              <a:avLst/>
              <a:gdLst/>
              <a:ahLst/>
              <a:cxnLst/>
              <a:rect r="r" b="b" t="t" l="l"/>
              <a:pathLst>
                <a:path h="1280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023"/>
                  </a:lnTo>
                  <a:lnTo>
                    <a:pt x="0" y="128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4592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166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685140" y="5218672"/>
            <a:ext cx="1022905" cy="24304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8794145" y="5461715"/>
            <a:ext cx="172657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10520722" y="4186094"/>
            <a:ext cx="7602679" cy="2984030"/>
            <a:chOff x="0" y="0"/>
            <a:chExt cx="2002352" cy="7859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02352" cy="785917"/>
            </a:xfrm>
            <a:custGeom>
              <a:avLst/>
              <a:gdLst/>
              <a:ahLst/>
              <a:cxnLst/>
              <a:rect r="r" b="b" t="t" l="l"/>
              <a:pathLst>
                <a:path h="785917" w="2002352">
                  <a:moveTo>
                    <a:pt x="0" y="0"/>
                  </a:moveTo>
                  <a:lnTo>
                    <a:pt x="2002352" y="0"/>
                  </a:lnTo>
                  <a:lnTo>
                    <a:pt x="2002352" y="785917"/>
                  </a:lnTo>
                  <a:lnTo>
                    <a:pt x="0" y="7859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4592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02352" cy="824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050594" y="735441"/>
            <a:ext cx="10186813" cy="1238886"/>
            <a:chOff x="0" y="0"/>
            <a:chExt cx="3279311" cy="3988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79311" cy="398819"/>
            </a:xfrm>
            <a:custGeom>
              <a:avLst/>
              <a:gdLst/>
              <a:ahLst/>
              <a:cxnLst/>
              <a:rect r="r" b="b" t="t" l="l"/>
              <a:pathLst>
                <a:path h="398819" w="3279311">
                  <a:moveTo>
                    <a:pt x="71439" y="0"/>
                  </a:moveTo>
                  <a:lnTo>
                    <a:pt x="3207871" y="0"/>
                  </a:lnTo>
                  <a:cubicBezTo>
                    <a:pt x="3247326" y="0"/>
                    <a:pt x="3279311" y="31985"/>
                    <a:pt x="3279311" y="71439"/>
                  </a:cubicBezTo>
                  <a:lnTo>
                    <a:pt x="3279311" y="327379"/>
                  </a:lnTo>
                  <a:cubicBezTo>
                    <a:pt x="3279311" y="346326"/>
                    <a:pt x="3271784" y="364497"/>
                    <a:pt x="3258386" y="377895"/>
                  </a:cubicBezTo>
                  <a:cubicBezTo>
                    <a:pt x="3244989" y="391292"/>
                    <a:pt x="3226818" y="398819"/>
                    <a:pt x="3207871" y="398819"/>
                  </a:cubicBezTo>
                  <a:lnTo>
                    <a:pt x="71439" y="398819"/>
                  </a:lnTo>
                  <a:cubicBezTo>
                    <a:pt x="31985" y="398819"/>
                    <a:pt x="0" y="366834"/>
                    <a:pt x="0" y="327379"/>
                  </a:cubicBezTo>
                  <a:lnTo>
                    <a:pt x="0" y="71439"/>
                  </a:lnTo>
                  <a:cubicBezTo>
                    <a:pt x="0" y="52493"/>
                    <a:pt x="7527" y="34322"/>
                    <a:pt x="20924" y="20924"/>
                  </a:cubicBezTo>
                  <a:cubicBezTo>
                    <a:pt x="34322" y="7527"/>
                    <a:pt x="52493" y="0"/>
                    <a:pt x="71439" y="0"/>
                  </a:cubicBezTo>
                  <a:close/>
                </a:path>
              </a:pathLst>
            </a:custGeom>
            <a:solidFill>
              <a:srgbClr val="73C4E4"/>
            </a:solidFill>
            <a:ln w="38100" cap="rnd">
              <a:solidFill>
                <a:srgbClr val="73C4E4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3279311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SSAS - Olist DW Order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1906" y="2196276"/>
            <a:ext cx="13104188" cy="5894449"/>
          </a:xfrm>
          <a:custGeom>
            <a:avLst/>
            <a:gdLst/>
            <a:ahLst/>
            <a:cxnLst/>
            <a:rect r="r" b="b" t="t" l="l"/>
            <a:pathLst>
              <a:path h="5894449" w="13104188">
                <a:moveTo>
                  <a:pt x="0" y="0"/>
                </a:moveTo>
                <a:lnTo>
                  <a:pt x="13104188" y="0"/>
                </a:lnTo>
                <a:lnTo>
                  <a:pt x="13104188" y="5894448"/>
                </a:lnTo>
                <a:lnTo>
                  <a:pt x="0" y="5894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337984"/>
            <a:ext cx="15515278" cy="1238886"/>
            <a:chOff x="0" y="0"/>
            <a:chExt cx="4994636" cy="398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94636" cy="398819"/>
            </a:xfrm>
            <a:custGeom>
              <a:avLst/>
              <a:gdLst/>
              <a:ahLst/>
              <a:cxnLst/>
              <a:rect r="r" b="b" t="t" l="l"/>
              <a:pathLst>
                <a:path h="398819" w="4994636">
                  <a:moveTo>
                    <a:pt x="46905" y="0"/>
                  </a:moveTo>
                  <a:lnTo>
                    <a:pt x="4947731" y="0"/>
                  </a:lnTo>
                  <a:cubicBezTo>
                    <a:pt x="4960171" y="0"/>
                    <a:pt x="4972102" y="4942"/>
                    <a:pt x="4980898" y="13738"/>
                  </a:cubicBezTo>
                  <a:cubicBezTo>
                    <a:pt x="4989694" y="22534"/>
                    <a:pt x="4994636" y="34465"/>
                    <a:pt x="4994636" y="46905"/>
                  </a:cubicBezTo>
                  <a:lnTo>
                    <a:pt x="4994636" y="351914"/>
                  </a:lnTo>
                  <a:cubicBezTo>
                    <a:pt x="4994636" y="364354"/>
                    <a:pt x="4989694" y="376284"/>
                    <a:pt x="4980898" y="385081"/>
                  </a:cubicBezTo>
                  <a:cubicBezTo>
                    <a:pt x="4972102" y="393877"/>
                    <a:pt x="4960171" y="398819"/>
                    <a:pt x="4947731" y="398819"/>
                  </a:cubicBezTo>
                  <a:lnTo>
                    <a:pt x="46905" y="398819"/>
                  </a:lnTo>
                  <a:cubicBezTo>
                    <a:pt x="21000" y="398819"/>
                    <a:pt x="0" y="377819"/>
                    <a:pt x="0" y="351914"/>
                  </a:cubicBezTo>
                  <a:lnTo>
                    <a:pt x="0" y="46905"/>
                  </a:lnTo>
                  <a:cubicBezTo>
                    <a:pt x="0" y="34465"/>
                    <a:pt x="4942" y="22534"/>
                    <a:pt x="13738" y="13738"/>
                  </a:cubicBezTo>
                  <a:cubicBezTo>
                    <a:pt x="22534" y="4942"/>
                    <a:pt x="34465" y="0"/>
                    <a:pt x="4690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994636" cy="475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Việc vận chuyển đơn hàng theo khu vực bán hàng  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30944" y="600072"/>
            <a:ext cx="6248797" cy="1238886"/>
            <a:chOff x="0" y="0"/>
            <a:chExt cx="2011596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1596" cy="398819"/>
            </a:xfrm>
            <a:custGeom>
              <a:avLst/>
              <a:gdLst/>
              <a:ahLst/>
              <a:cxnLst/>
              <a:rect r="r" b="b" t="t" l="l"/>
              <a:pathLst>
                <a:path h="398819" w="2011596">
                  <a:moveTo>
                    <a:pt x="116461" y="0"/>
                  </a:moveTo>
                  <a:lnTo>
                    <a:pt x="1895135" y="0"/>
                  </a:lnTo>
                  <a:cubicBezTo>
                    <a:pt x="1959454" y="0"/>
                    <a:pt x="2011596" y="52141"/>
                    <a:pt x="2011596" y="116461"/>
                  </a:cubicBezTo>
                  <a:lnTo>
                    <a:pt x="2011596" y="282358"/>
                  </a:lnTo>
                  <a:cubicBezTo>
                    <a:pt x="2011596" y="313245"/>
                    <a:pt x="1999326" y="342868"/>
                    <a:pt x="1977485" y="364708"/>
                  </a:cubicBezTo>
                  <a:cubicBezTo>
                    <a:pt x="1955644" y="386549"/>
                    <a:pt x="1926022" y="398819"/>
                    <a:pt x="1895135" y="398819"/>
                  </a:cubicBezTo>
                  <a:lnTo>
                    <a:pt x="116461" y="398819"/>
                  </a:lnTo>
                  <a:cubicBezTo>
                    <a:pt x="85574" y="398819"/>
                    <a:pt x="55951" y="386549"/>
                    <a:pt x="34111" y="364708"/>
                  </a:cubicBezTo>
                  <a:cubicBezTo>
                    <a:pt x="12270" y="342868"/>
                    <a:pt x="0" y="313245"/>
                    <a:pt x="0" y="282358"/>
                  </a:cubicBezTo>
                  <a:lnTo>
                    <a:pt x="0" y="116461"/>
                  </a:lnTo>
                  <a:cubicBezTo>
                    <a:pt x="0" y="85574"/>
                    <a:pt x="12270" y="55951"/>
                    <a:pt x="34111" y="34111"/>
                  </a:cubicBezTo>
                  <a:cubicBezTo>
                    <a:pt x="55951" y="12270"/>
                    <a:pt x="85574" y="0"/>
                    <a:pt x="116461" y="0"/>
                  </a:cubicBezTo>
                  <a:close/>
                </a:path>
              </a:pathLst>
            </a:custGeom>
            <a:solidFill>
              <a:srgbClr val="F4592F"/>
            </a:solidFill>
            <a:ln w="38100" cap="rnd">
              <a:solidFill>
                <a:srgbClr val="F4592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2011596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Power BI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938222"/>
            <a:ext cx="8314501" cy="4824838"/>
          </a:xfrm>
          <a:custGeom>
            <a:avLst/>
            <a:gdLst/>
            <a:ahLst/>
            <a:cxnLst/>
            <a:rect r="r" b="b" t="t" l="l"/>
            <a:pathLst>
              <a:path h="4824838" w="8314501">
                <a:moveTo>
                  <a:pt x="0" y="0"/>
                </a:moveTo>
                <a:lnTo>
                  <a:pt x="8314501" y="0"/>
                </a:lnTo>
                <a:lnTo>
                  <a:pt x="8314501" y="4824838"/>
                </a:lnTo>
                <a:lnTo>
                  <a:pt x="0" y="4824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61182" y="6242677"/>
            <a:ext cx="4715003" cy="1520383"/>
            <a:chOff x="0" y="0"/>
            <a:chExt cx="1241811" cy="400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1811" cy="400430"/>
            </a:xfrm>
            <a:custGeom>
              <a:avLst/>
              <a:gdLst/>
              <a:ahLst/>
              <a:cxnLst/>
              <a:rect r="r" b="b" t="t" l="l"/>
              <a:pathLst>
                <a:path h="400430" w="1241811">
                  <a:moveTo>
                    <a:pt x="0" y="0"/>
                  </a:moveTo>
                  <a:lnTo>
                    <a:pt x="1241811" y="0"/>
                  </a:lnTo>
                  <a:lnTo>
                    <a:pt x="1241811" y="400430"/>
                  </a:lnTo>
                  <a:lnTo>
                    <a:pt x="0" y="400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4592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41811" cy="43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4000" y="2938222"/>
            <a:ext cx="6951148" cy="6193316"/>
          </a:xfrm>
          <a:custGeom>
            <a:avLst/>
            <a:gdLst/>
            <a:ahLst/>
            <a:cxnLst/>
            <a:rect r="r" b="b" t="t" l="l"/>
            <a:pathLst>
              <a:path h="6193316" w="6951148">
                <a:moveTo>
                  <a:pt x="0" y="0"/>
                </a:moveTo>
                <a:lnTo>
                  <a:pt x="6951148" y="0"/>
                </a:lnTo>
                <a:lnTo>
                  <a:pt x="6951148" y="6193316"/>
                </a:lnTo>
                <a:lnTo>
                  <a:pt x="0" y="619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55342" y="2981817"/>
            <a:ext cx="7239806" cy="6521720"/>
            <a:chOff x="0" y="0"/>
            <a:chExt cx="1906780" cy="17176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06780" cy="1717655"/>
            </a:xfrm>
            <a:custGeom>
              <a:avLst/>
              <a:gdLst/>
              <a:ahLst/>
              <a:cxnLst/>
              <a:rect r="r" b="b" t="t" l="l"/>
              <a:pathLst>
                <a:path h="1717655" w="1906780">
                  <a:moveTo>
                    <a:pt x="0" y="0"/>
                  </a:moveTo>
                  <a:lnTo>
                    <a:pt x="1906780" y="0"/>
                  </a:lnTo>
                  <a:lnTo>
                    <a:pt x="1906780" y="1717655"/>
                  </a:lnTo>
                  <a:lnTo>
                    <a:pt x="0" y="17176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4592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06780" cy="1755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6976185" y="6242677"/>
            <a:ext cx="1879157" cy="76019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304525"/>
            <a:ext cx="3169247" cy="1613916"/>
            <a:chOff x="0" y="0"/>
            <a:chExt cx="1020235" cy="5195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0235" cy="519547"/>
            </a:xfrm>
            <a:custGeom>
              <a:avLst/>
              <a:gdLst/>
              <a:ahLst/>
              <a:cxnLst/>
              <a:rect r="r" b="b" t="t" l="l"/>
              <a:pathLst>
                <a:path h="519547" w="1020235">
                  <a:moveTo>
                    <a:pt x="229626" y="0"/>
                  </a:moveTo>
                  <a:lnTo>
                    <a:pt x="790610" y="0"/>
                  </a:lnTo>
                  <a:cubicBezTo>
                    <a:pt x="917428" y="0"/>
                    <a:pt x="1020235" y="102807"/>
                    <a:pt x="1020235" y="229626"/>
                  </a:cubicBezTo>
                  <a:lnTo>
                    <a:pt x="1020235" y="289922"/>
                  </a:lnTo>
                  <a:cubicBezTo>
                    <a:pt x="1020235" y="350822"/>
                    <a:pt x="996043" y="409228"/>
                    <a:pt x="952980" y="452292"/>
                  </a:cubicBezTo>
                  <a:cubicBezTo>
                    <a:pt x="909916" y="495355"/>
                    <a:pt x="851510" y="519547"/>
                    <a:pt x="790610" y="519547"/>
                  </a:cubicBezTo>
                  <a:lnTo>
                    <a:pt x="229626" y="519547"/>
                  </a:lnTo>
                  <a:cubicBezTo>
                    <a:pt x="102807" y="519547"/>
                    <a:pt x="0" y="416741"/>
                    <a:pt x="0" y="289922"/>
                  </a:cubicBezTo>
                  <a:lnTo>
                    <a:pt x="0" y="229626"/>
                  </a:lnTo>
                  <a:cubicBezTo>
                    <a:pt x="0" y="168725"/>
                    <a:pt x="24193" y="110319"/>
                    <a:pt x="67256" y="67256"/>
                  </a:cubicBezTo>
                  <a:cubicBezTo>
                    <a:pt x="110319" y="24193"/>
                    <a:pt x="168725" y="0"/>
                    <a:pt x="2296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20235" cy="595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Tổng phí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 vận chuyển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97947" y="6304525"/>
            <a:ext cx="3079938" cy="1613916"/>
            <a:chOff x="0" y="0"/>
            <a:chExt cx="991485" cy="5195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1485" cy="519547"/>
            </a:xfrm>
            <a:custGeom>
              <a:avLst/>
              <a:gdLst/>
              <a:ahLst/>
              <a:cxnLst/>
              <a:rect r="r" b="b" t="t" l="l"/>
              <a:pathLst>
                <a:path h="519547" w="991485">
                  <a:moveTo>
                    <a:pt x="236284" y="0"/>
                  </a:moveTo>
                  <a:lnTo>
                    <a:pt x="755201" y="0"/>
                  </a:lnTo>
                  <a:cubicBezTo>
                    <a:pt x="885697" y="0"/>
                    <a:pt x="991485" y="105788"/>
                    <a:pt x="991485" y="236284"/>
                  </a:cubicBezTo>
                  <a:lnTo>
                    <a:pt x="991485" y="283263"/>
                  </a:lnTo>
                  <a:cubicBezTo>
                    <a:pt x="991485" y="345930"/>
                    <a:pt x="966591" y="406030"/>
                    <a:pt x="922279" y="450341"/>
                  </a:cubicBezTo>
                  <a:cubicBezTo>
                    <a:pt x="877967" y="494653"/>
                    <a:pt x="817867" y="519547"/>
                    <a:pt x="755201" y="519547"/>
                  </a:cubicBezTo>
                  <a:lnTo>
                    <a:pt x="236284" y="519547"/>
                  </a:lnTo>
                  <a:cubicBezTo>
                    <a:pt x="105788" y="519547"/>
                    <a:pt x="0" y="413759"/>
                    <a:pt x="0" y="283263"/>
                  </a:cubicBezTo>
                  <a:lnTo>
                    <a:pt x="0" y="236284"/>
                  </a:lnTo>
                  <a:cubicBezTo>
                    <a:pt x="0" y="105788"/>
                    <a:pt x="105788" y="0"/>
                    <a:pt x="23628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991485" cy="595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Tổng doanh thu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04031" y="6304525"/>
            <a:ext cx="3079938" cy="1613916"/>
            <a:chOff x="0" y="0"/>
            <a:chExt cx="991485" cy="5195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1485" cy="519547"/>
            </a:xfrm>
            <a:custGeom>
              <a:avLst/>
              <a:gdLst/>
              <a:ahLst/>
              <a:cxnLst/>
              <a:rect r="r" b="b" t="t" l="l"/>
              <a:pathLst>
                <a:path h="519547" w="991485">
                  <a:moveTo>
                    <a:pt x="236284" y="0"/>
                  </a:moveTo>
                  <a:lnTo>
                    <a:pt x="755201" y="0"/>
                  </a:lnTo>
                  <a:cubicBezTo>
                    <a:pt x="885697" y="0"/>
                    <a:pt x="991485" y="105788"/>
                    <a:pt x="991485" y="236284"/>
                  </a:cubicBezTo>
                  <a:lnTo>
                    <a:pt x="991485" y="283263"/>
                  </a:lnTo>
                  <a:cubicBezTo>
                    <a:pt x="991485" y="345930"/>
                    <a:pt x="966591" y="406030"/>
                    <a:pt x="922279" y="450341"/>
                  </a:cubicBezTo>
                  <a:cubicBezTo>
                    <a:pt x="877967" y="494653"/>
                    <a:pt x="817867" y="519547"/>
                    <a:pt x="755201" y="519547"/>
                  </a:cubicBezTo>
                  <a:lnTo>
                    <a:pt x="236284" y="519547"/>
                  </a:lnTo>
                  <a:cubicBezTo>
                    <a:pt x="105788" y="519547"/>
                    <a:pt x="0" y="413759"/>
                    <a:pt x="0" y="283263"/>
                  </a:cubicBezTo>
                  <a:lnTo>
                    <a:pt x="0" y="236284"/>
                  </a:lnTo>
                  <a:cubicBezTo>
                    <a:pt x="0" y="105788"/>
                    <a:pt x="105788" y="0"/>
                    <a:pt x="23628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991485" cy="595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Tổng đơn Hàng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83969" y="6304525"/>
            <a:ext cx="3079938" cy="1613916"/>
            <a:chOff x="0" y="0"/>
            <a:chExt cx="991485" cy="5195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1485" cy="519547"/>
            </a:xfrm>
            <a:custGeom>
              <a:avLst/>
              <a:gdLst/>
              <a:ahLst/>
              <a:cxnLst/>
              <a:rect r="r" b="b" t="t" l="l"/>
              <a:pathLst>
                <a:path h="519547" w="991485">
                  <a:moveTo>
                    <a:pt x="236284" y="0"/>
                  </a:moveTo>
                  <a:lnTo>
                    <a:pt x="755201" y="0"/>
                  </a:lnTo>
                  <a:cubicBezTo>
                    <a:pt x="885697" y="0"/>
                    <a:pt x="991485" y="105788"/>
                    <a:pt x="991485" y="236284"/>
                  </a:cubicBezTo>
                  <a:lnTo>
                    <a:pt x="991485" y="283263"/>
                  </a:lnTo>
                  <a:cubicBezTo>
                    <a:pt x="991485" y="345930"/>
                    <a:pt x="966591" y="406030"/>
                    <a:pt x="922279" y="450341"/>
                  </a:cubicBezTo>
                  <a:cubicBezTo>
                    <a:pt x="877967" y="494653"/>
                    <a:pt x="817867" y="519547"/>
                    <a:pt x="755201" y="519547"/>
                  </a:cubicBezTo>
                  <a:lnTo>
                    <a:pt x="236284" y="519547"/>
                  </a:lnTo>
                  <a:cubicBezTo>
                    <a:pt x="105788" y="519547"/>
                    <a:pt x="0" y="413759"/>
                    <a:pt x="0" y="283263"/>
                  </a:cubicBezTo>
                  <a:lnTo>
                    <a:pt x="0" y="236284"/>
                  </a:lnTo>
                  <a:cubicBezTo>
                    <a:pt x="0" y="105788"/>
                    <a:pt x="105788" y="0"/>
                    <a:pt x="23628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991485" cy="595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Tổng người bán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47938" y="6304525"/>
            <a:ext cx="3079938" cy="1613916"/>
            <a:chOff x="0" y="0"/>
            <a:chExt cx="991485" cy="5195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485" cy="519547"/>
            </a:xfrm>
            <a:custGeom>
              <a:avLst/>
              <a:gdLst/>
              <a:ahLst/>
              <a:cxnLst/>
              <a:rect r="r" b="b" t="t" l="l"/>
              <a:pathLst>
                <a:path h="519547" w="991485">
                  <a:moveTo>
                    <a:pt x="236284" y="0"/>
                  </a:moveTo>
                  <a:lnTo>
                    <a:pt x="755201" y="0"/>
                  </a:lnTo>
                  <a:cubicBezTo>
                    <a:pt x="885697" y="0"/>
                    <a:pt x="991485" y="105788"/>
                    <a:pt x="991485" y="236284"/>
                  </a:cubicBezTo>
                  <a:lnTo>
                    <a:pt x="991485" y="283263"/>
                  </a:lnTo>
                  <a:cubicBezTo>
                    <a:pt x="991485" y="345930"/>
                    <a:pt x="966591" y="406030"/>
                    <a:pt x="922279" y="450341"/>
                  </a:cubicBezTo>
                  <a:cubicBezTo>
                    <a:pt x="877967" y="494653"/>
                    <a:pt x="817867" y="519547"/>
                    <a:pt x="755201" y="519547"/>
                  </a:cubicBezTo>
                  <a:lnTo>
                    <a:pt x="236284" y="519547"/>
                  </a:lnTo>
                  <a:cubicBezTo>
                    <a:pt x="105788" y="519547"/>
                    <a:pt x="0" y="413759"/>
                    <a:pt x="0" y="283263"/>
                  </a:cubicBezTo>
                  <a:lnTo>
                    <a:pt x="0" y="236284"/>
                  </a:lnTo>
                  <a:cubicBezTo>
                    <a:pt x="0" y="105788"/>
                    <a:pt x="105788" y="0"/>
                    <a:pt x="23628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991485" cy="595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Tổng người mua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2613324" y="3803856"/>
            <a:ext cx="0" cy="25006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5718866" y="3803856"/>
            <a:ext cx="0" cy="25006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H="true">
            <a:off x="9124950" y="3803856"/>
            <a:ext cx="0" cy="25006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H="true">
            <a:off x="12223938" y="3803856"/>
            <a:ext cx="0" cy="25006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flipH="true">
            <a:off x="15287906" y="3803856"/>
            <a:ext cx="0" cy="25006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81534" y="891704"/>
            <a:ext cx="17006466" cy="2912152"/>
          </a:xfrm>
          <a:custGeom>
            <a:avLst/>
            <a:gdLst/>
            <a:ahLst/>
            <a:cxnLst/>
            <a:rect r="r" b="b" t="t" l="l"/>
            <a:pathLst>
              <a:path h="2912152" w="17006466">
                <a:moveTo>
                  <a:pt x="0" y="0"/>
                </a:moveTo>
                <a:lnTo>
                  <a:pt x="17006466" y="0"/>
                </a:lnTo>
                <a:lnTo>
                  <a:pt x="17006466" y="2912152"/>
                </a:lnTo>
                <a:lnTo>
                  <a:pt x="0" y="2912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2916" y="2172604"/>
            <a:ext cx="11682168" cy="5941792"/>
          </a:xfrm>
          <a:custGeom>
            <a:avLst/>
            <a:gdLst/>
            <a:ahLst/>
            <a:cxnLst/>
            <a:rect r="r" b="b" t="t" l="l"/>
            <a:pathLst>
              <a:path h="5941792" w="11682168">
                <a:moveTo>
                  <a:pt x="0" y="0"/>
                </a:moveTo>
                <a:lnTo>
                  <a:pt x="11682168" y="0"/>
                </a:lnTo>
                <a:lnTo>
                  <a:pt x="11682168" y="5941792"/>
                </a:lnTo>
                <a:lnTo>
                  <a:pt x="0" y="5941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8293" y="409257"/>
            <a:ext cx="13095112" cy="1238886"/>
            <a:chOff x="0" y="0"/>
            <a:chExt cx="4215543" cy="398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15543" cy="398819"/>
            </a:xfrm>
            <a:custGeom>
              <a:avLst/>
              <a:gdLst/>
              <a:ahLst/>
              <a:cxnLst/>
              <a:rect r="r" b="b" t="t" l="l"/>
              <a:pathLst>
                <a:path h="398819" w="4215543">
                  <a:moveTo>
                    <a:pt x="55573" y="0"/>
                  </a:moveTo>
                  <a:lnTo>
                    <a:pt x="4159969" y="0"/>
                  </a:lnTo>
                  <a:cubicBezTo>
                    <a:pt x="4190662" y="0"/>
                    <a:pt x="4215543" y="24881"/>
                    <a:pt x="4215543" y="55573"/>
                  </a:cubicBezTo>
                  <a:lnTo>
                    <a:pt x="4215543" y="343245"/>
                  </a:lnTo>
                  <a:cubicBezTo>
                    <a:pt x="4215543" y="373938"/>
                    <a:pt x="4190662" y="398819"/>
                    <a:pt x="4159969" y="398819"/>
                  </a:cubicBezTo>
                  <a:lnTo>
                    <a:pt x="55573" y="398819"/>
                  </a:lnTo>
                  <a:cubicBezTo>
                    <a:pt x="24881" y="398819"/>
                    <a:pt x="0" y="373938"/>
                    <a:pt x="0" y="343245"/>
                  </a:cubicBezTo>
                  <a:lnTo>
                    <a:pt x="0" y="55573"/>
                  </a:lnTo>
                  <a:cubicBezTo>
                    <a:pt x="0" y="24881"/>
                    <a:pt x="24881" y="0"/>
                    <a:pt x="5557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215543" cy="475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Top 10 loại sản phẩm được đặt hàng nhiều nhất 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58210" y="1999811"/>
            <a:ext cx="12171580" cy="6287379"/>
          </a:xfrm>
          <a:custGeom>
            <a:avLst/>
            <a:gdLst/>
            <a:ahLst/>
            <a:cxnLst/>
            <a:rect r="r" b="b" t="t" l="l"/>
            <a:pathLst>
              <a:path h="6287379" w="12171580">
                <a:moveTo>
                  <a:pt x="0" y="0"/>
                </a:moveTo>
                <a:lnTo>
                  <a:pt x="12171580" y="0"/>
                </a:lnTo>
                <a:lnTo>
                  <a:pt x="12171580" y="6287378"/>
                </a:lnTo>
                <a:lnTo>
                  <a:pt x="0" y="628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80490" y="409257"/>
            <a:ext cx="12635358" cy="1238886"/>
            <a:chOff x="0" y="0"/>
            <a:chExt cx="4067540" cy="398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7540" cy="398819"/>
            </a:xfrm>
            <a:custGeom>
              <a:avLst/>
              <a:gdLst/>
              <a:ahLst/>
              <a:cxnLst/>
              <a:rect r="r" b="b" t="t" l="l"/>
              <a:pathLst>
                <a:path h="398819" w="4067540">
                  <a:moveTo>
                    <a:pt x="57596" y="0"/>
                  </a:moveTo>
                  <a:lnTo>
                    <a:pt x="4009944" y="0"/>
                  </a:lnTo>
                  <a:cubicBezTo>
                    <a:pt x="4025219" y="0"/>
                    <a:pt x="4039869" y="6068"/>
                    <a:pt x="4050670" y="16869"/>
                  </a:cubicBezTo>
                  <a:cubicBezTo>
                    <a:pt x="4061471" y="27671"/>
                    <a:pt x="4067540" y="42320"/>
                    <a:pt x="4067540" y="57596"/>
                  </a:cubicBezTo>
                  <a:lnTo>
                    <a:pt x="4067540" y="341223"/>
                  </a:lnTo>
                  <a:cubicBezTo>
                    <a:pt x="4067540" y="356499"/>
                    <a:pt x="4061471" y="371148"/>
                    <a:pt x="4050670" y="381949"/>
                  </a:cubicBezTo>
                  <a:cubicBezTo>
                    <a:pt x="4039869" y="392751"/>
                    <a:pt x="4025219" y="398819"/>
                    <a:pt x="4009944" y="398819"/>
                  </a:cubicBezTo>
                  <a:lnTo>
                    <a:pt x="57596" y="398819"/>
                  </a:lnTo>
                  <a:cubicBezTo>
                    <a:pt x="25786" y="398819"/>
                    <a:pt x="0" y="373032"/>
                    <a:pt x="0" y="341223"/>
                  </a:cubicBezTo>
                  <a:lnTo>
                    <a:pt x="0" y="57596"/>
                  </a:lnTo>
                  <a:cubicBezTo>
                    <a:pt x="0" y="42320"/>
                    <a:pt x="6068" y="27671"/>
                    <a:pt x="16869" y="16869"/>
                  </a:cubicBezTo>
                  <a:cubicBezTo>
                    <a:pt x="27671" y="6068"/>
                    <a:pt x="42320" y="0"/>
                    <a:pt x="5759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067540" cy="475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Tổng phí </a:t>
              </a:r>
              <a:r>
                <a:rPr lang="en-US" sz="3999">
                  <a:solidFill>
                    <a:srgbClr val="73C4E4"/>
                  </a:solidFill>
                  <a:latin typeface="DM Sans"/>
                </a:rPr>
                <a:t>vận chuyển qua các năm 2016 - 2018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93517" y="4286057"/>
            <a:ext cx="11204803" cy="1238886"/>
            <a:chOff x="0" y="0"/>
            <a:chExt cx="3607020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07019" cy="398819"/>
            </a:xfrm>
            <a:custGeom>
              <a:avLst/>
              <a:gdLst/>
              <a:ahLst/>
              <a:cxnLst/>
              <a:rect r="r" b="b" t="t" l="l"/>
              <a:pathLst>
                <a:path h="398819" w="3607019">
                  <a:moveTo>
                    <a:pt x="64949" y="0"/>
                  </a:moveTo>
                  <a:lnTo>
                    <a:pt x="3542070" y="0"/>
                  </a:lnTo>
                  <a:cubicBezTo>
                    <a:pt x="3577941" y="0"/>
                    <a:pt x="3607019" y="29079"/>
                    <a:pt x="3607019" y="64949"/>
                  </a:cubicBezTo>
                  <a:lnTo>
                    <a:pt x="3607019" y="333870"/>
                  </a:lnTo>
                  <a:cubicBezTo>
                    <a:pt x="3607019" y="369740"/>
                    <a:pt x="3577941" y="398819"/>
                    <a:pt x="3542070" y="398819"/>
                  </a:cubicBezTo>
                  <a:lnTo>
                    <a:pt x="64949" y="398819"/>
                  </a:lnTo>
                  <a:cubicBezTo>
                    <a:pt x="29079" y="398819"/>
                    <a:pt x="0" y="369740"/>
                    <a:pt x="0" y="333870"/>
                  </a:cubicBezTo>
                  <a:lnTo>
                    <a:pt x="0" y="64949"/>
                  </a:lnTo>
                  <a:cubicBezTo>
                    <a:pt x="0" y="29079"/>
                    <a:pt x="29079" y="0"/>
                    <a:pt x="649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B868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607020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DB868E"/>
                  </a:solidFill>
                  <a:latin typeface="DM Sans Bold"/>
                </a:rPr>
                <a:t>Xây dựng kho dữ liệu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1168" y="1794424"/>
            <a:ext cx="6293517" cy="5378097"/>
          </a:xfrm>
          <a:custGeom>
            <a:avLst/>
            <a:gdLst/>
            <a:ahLst/>
            <a:cxnLst/>
            <a:rect r="r" b="b" t="t" l="l"/>
            <a:pathLst>
              <a:path h="5378097" w="6293517">
                <a:moveTo>
                  <a:pt x="0" y="0"/>
                </a:moveTo>
                <a:lnTo>
                  <a:pt x="6293517" y="0"/>
                </a:lnTo>
                <a:lnTo>
                  <a:pt x="6293517" y="5378096"/>
                </a:lnTo>
                <a:lnTo>
                  <a:pt x="0" y="5378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6550" y="2082874"/>
            <a:ext cx="12154901" cy="6121252"/>
          </a:xfrm>
          <a:custGeom>
            <a:avLst/>
            <a:gdLst/>
            <a:ahLst/>
            <a:cxnLst/>
            <a:rect r="r" b="b" t="t" l="l"/>
            <a:pathLst>
              <a:path h="6121252" w="12154901">
                <a:moveTo>
                  <a:pt x="0" y="0"/>
                </a:moveTo>
                <a:lnTo>
                  <a:pt x="12154900" y="0"/>
                </a:lnTo>
                <a:lnTo>
                  <a:pt x="12154900" y="6121252"/>
                </a:lnTo>
                <a:lnTo>
                  <a:pt x="0" y="6121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6953"/>
            <a:ext cx="13793525" cy="1238886"/>
            <a:chOff x="0" y="0"/>
            <a:chExt cx="4440374" cy="398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0374" cy="398819"/>
            </a:xfrm>
            <a:custGeom>
              <a:avLst/>
              <a:gdLst/>
              <a:ahLst/>
              <a:cxnLst/>
              <a:rect r="r" b="b" t="t" l="l"/>
              <a:pathLst>
                <a:path h="398819" w="4440374">
                  <a:moveTo>
                    <a:pt x="52760" y="0"/>
                  </a:moveTo>
                  <a:lnTo>
                    <a:pt x="4387614" y="0"/>
                  </a:lnTo>
                  <a:cubicBezTo>
                    <a:pt x="4401607" y="0"/>
                    <a:pt x="4415027" y="5559"/>
                    <a:pt x="4424921" y="15453"/>
                  </a:cubicBezTo>
                  <a:cubicBezTo>
                    <a:pt x="4434815" y="25347"/>
                    <a:pt x="4440374" y="38767"/>
                    <a:pt x="4440374" y="52760"/>
                  </a:cubicBezTo>
                  <a:lnTo>
                    <a:pt x="4440374" y="346059"/>
                  </a:lnTo>
                  <a:cubicBezTo>
                    <a:pt x="4440374" y="360052"/>
                    <a:pt x="4434815" y="373472"/>
                    <a:pt x="4424921" y="383366"/>
                  </a:cubicBezTo>
                  <a:cubicBezTo>
                    <a:pt x="4415027" y="393260"/>
                    <a:pt x="4401607" y="398819"/>
                    <a:pt x="4387614" y="398819"/>
                  </a:cubicBezTo>
                  <a:lnTo>
                    <a:pt x="52760" y="398819"/>
                  </a:lnTo>
                  <a:cubicBezTo>
                    <a:pt x="38767" y="398819"/>
                    <a:pt x="25347" y="393260"/>
                    <a:pt x="15453" y="383366"/>
                  </a:cubicBezTo>
                  <a:cubicBezTo>
                    <a:pt x="5559" y="373472"/>
                    <a:pt x="0" y="360052"/>
                    <a:pt x="0" y="346059"/>
                  </a:cubicBezTo>
                  <a:lnTo>
                    <a:pt x="0" y="52760"/>
                  </a:lnTo>
                  <a:cubicBezTo>
                    <a:pt x="0" y="38767"/>
                    <a:pt x="5559" y="25347"/>
                    <a:pt x="15453" y="15453"/>
                  </a:cubicBezTo>
                  <a:cubicBezTo>
                    <a:pt x="25347" y="5559"/>
                    <a:pt x="38767" y="0"/>
                    <a:pt x="5276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440374" cy="475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"/>
                </a:rPr>
                <a:t>Trung bình thời gian đợi giao hàng thành công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9924" y="1966339"/>
            <a:ext cx="12188153" cy="6354322"/>
          </a:xfrm>
          <a:custGeom>
            <a:avLst/>
            <a:gdLst/>
            <a:ahLst/>
            <a:cxnLst/>
            <a:rect r="r" b="b" t="t" l="l"/>
            <a:pathLst>
              <a:path h="6354322" w="12188153">
                <a:moveTo>
                  <a:pt x="0" y="0"/>
                </a:moveTo>
                <a:lnTo>
                  <a:pt x="12188152" y="0"/>
                </a:lnTo>
                <a:lnTo>
                  <a:pt x="12188152" y="6354322"/>
                </a:lnTo>
                <a:lnTo>
                  <a:pt x="0" y="6354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5300" y="539938"/>
            <a:ext cx="12019676" cy="1238886"/>
            <a:chOff x="0" y="0"/>
            <a:chExt cx="3869341" cy="398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69341" cy="398819"/>
            </a:xfrm>
            <a:custGeom>
              <a:avLst/>
              <a:gdLst/>
              <a:ahLst/>
              <a:cxnLst/>
              <a:rect r="r" b="b" t="t" l="l"/>
              <a:pathLst>
                <a:path h="398819" w="3869341">
                  <a:moveTo>
                    <a:pt x="60546" y="0"/>
                  </a:moveTo>
                  <a:lnTo>
                    <a:pt x="3808795" y="0"/>
                  </a:lnTo>
                  <a:cubicBezTo>
                    <a:pt x="3824853" y="0"/>
                    <a:pt x="3840253" y="6379"/>
                    <a:pt x="3851608" y="17733"/>
                  </a:cubicBezTo>
                  <a:cubicBezTo>
                    <a:pt x="3862962" y="29088"/>
                    <a:pt x="3869341" y="44488"/>
                    <a:pt x="3869341" y="60546"/>
                  </a:cubicBezTo>
                  <a:lnTo>
                    <a:pt x="3869341" y="338273"/>
                  </a:lnTo>
                  <a:cubicBezTo>
                    <a:pt x="3869341" y="354331"/>
                    <a:pt x="3862962" y="369731"/>
                    <a:pt x="3851608" y="381085"/>
                  </a:cubicBezTo>
                  <a:cubicBezTo>
                    <a:pt x="3840253" y="392440"/>
                    <a:pt x="3824853" y="398819"/>
                    <a:pt x="3808795" y="398819"/>
                  </a:cubicBezTo>
                  <a:lnTo>
                    <a:pt x="60546" y="398819"/>
                  </a:lnTo>
                  <a:cubicBezTo>
                    <a:pt x="44488" y="398819"/>
                    <a:pt x="29088" y="392440"/>
                    <a:pt x="17733" y="381085"/>
                  </a:cubicBezTo>
                  <a:cubicBezTo>
                    <a:pt x="6379" y="369731"/>
                    <a:pt x="0" y="354331"/>
                    <a:pt x="0" y="338273"/>
                  </a:cubicBezTo>
                  <a:lnTo>
                    <a:pt x="0" y="60546"/>
                  </a:lnTo>
                  <a:cubicBezTo>
                    <a:pt x="0" y="44488"/>
                    <a:pt x="6379" y="29088"/>
                    <a:pt x="17733" y="17733"/>
                  </a:cubicBezTo>
                  <a:cubicBezTo>
                    <a:pt x="29088" y="6379"/>
                    <a:pt x="44488" y="0"/>
                    <a:pt x="605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869341" cy="475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 Bold"/>
                </a:rPr>
                <a:t>Số lượng Khách hàng từ năm 2016 - 2018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50861" y="3181509"/>
            <a:ext cx="11186278" cy="3923982"/>
          </a:xfrm>
          <a:custGeom>
            <a:avLst/>
            <a:gdLst/>
            <a:ahLst/>
            <a:cxnLst/>
            <a:rect r="r" b="b" t="t" l="l"/>
            <a:pathLst>
              <a:path h="3923982" w="11186278">
                <a:moveTo>
                  <a:pt x="0" y="0"/>
                </a:moveTo>
                <a:lnTo>
                  <a:pt x="11186278" y="0"/>
                </a:lnTo>
                <a:lnTo>
                  <a:pt x="11186278" y="3923982"/>
                </a:lnTo>
                <a:lnTo>
                  <a:pt x="0" y="3923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1834" y="1412154"/>
            <a:ext cx="12019676" cy="1238886"/>
            <a:chOff x="0" y="0"/>
            <a:chExt cx="3869341" cy="398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69341" cy="398819"/>
            </a:xfrm>
            <a:custGeom>
              <a:avLst/>
              <a:gdLst/>
              <a:ahLst/>
              <a:cxnLst/>
              <a:rect r="r" b="b" t="t" l="l"/>
              <a:pathLst>
                <a:path h="398819" w="3869341">
                  <a:moveTo>
                    <a:pt x="60546" y="0"/>
                  </a:moveTo>
                  <a:lnTo>
                    <a:pt x="3808795" y="0"/>
                  </a:lnTo>
                  <a:cubicBezTo>
                    <a:pt x="3824853" y="0"/>
                    <a:pt x="3840253" y="6379"/>
                    <a:pt x="3851608" y="17733"/>
                  </a:cubicBezTo>
                  <a:cubicBezTo>
                    <a:pt x="3862962" y="29088"/>
                    <a:pt x="3869341" y="44488"/>
                    <a:pt x="3869341" y="60546"/>
                  </a:cubicBezTo>
                  <a:lnTo>
                    <a:pt x="3869341" y="338273"/>
                  </a:lnTo>
                  <a:cubicBezTo>
                    <a:pt x="3869341" y="354331"/>
                    <a:pt x="3862962" y="369731"/>
                    <a:pt x="3851608" y="381085"/>
                  </a:cubicBezTo>
                  <a:cubicBezTo>
                    <a:pt x="3840253" y="392440"/>
                    <a:pt x="3824853" y="398819"/>
                    <a:pt x="3808795" y="398819"/>
                  </a:cubicBezTo>
                  <a:lnTo>
                    <a:pt x="60546" y="398819"/>
                  </a:lnTo>
                  <a:cubicBezTo>
                    <a:pt x="44488" y="398819"/>
                    <a:pt x="29088" y="392440"/>
                    <a:pt x="17733" y="381085"/>
                  </a:cubicBezTo>
                  <a:cubicBezTo>
                    <a:pt x="6379" y="369731"/>
                    <a:pt x="0" y="354331"/>
                    <a:pt x="0" y="338273"/>
                  </a:cubicBezTo>
                  <a:lnTo>
                    <a:pt x="0" y="60546"/>
                  </a:lnTo>
                  <a:cubicBezTo>
                    <a:pt x="0" y="44488"/>
                    <a:pt x="6379" y="29088"/>
                    <a:pt x="17733" y="17733"/>
                  </a:cubicBezTo>
                  <a:cubicBezTo>
                    <a:pt x="29088" y="6379"/>
                    <a:pt x="44488" y="0"/>
                    <a:pt x="605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869341" cy="475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73C4E4"/>
                  </a:solidFill>
                  <a:latin typeface="DM Sans Bold"/>
                </a:rPr>
                <a:t>Số lượng đơn hàng giao theo tiến độ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4162" y="4499801"/>
            <a:ext cx="12019676" cy="1287398"/>
            <a:chOff x="0" y="0"/>
            <a:chExt cx="3869341" cy="4144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9341" cy="414436"/>
            </a:xfrm>
            <a:custGeom>
              <a:avLst/>
              <a:gdLst/>
              <a:ahLst/>
              <a:cxnLst/>
              <a:rect r="r" b="b" t="t" l="l"/>
              <a:pathLst>
                <a:path h="414436" w="3869341">
                  <a:moveTo>
                    <a:pt x="60546" y="0"/>
                  </a:moveTo>
                  <a:lnTo>
                    <a:pt x="3808795" y="0"/>
                  </a:lnTo>
                  <a:cubicBezTo>
                    <a:pt x="3824853" y="0"/>
                    <a:pt x="3840253" y="6379"/>
                    <a:pt x="3851608" y="17733"/>
                  </a:cubicBezTo>
                  <a:cubicBezTo>
                    <a:pt x="3862962" y="29088"/>
                    <a:pt x="3869341" y="44488"/>
                    <a:pt x="3869341" y="60546"/>
                  </a:cubicBezTo>
                  <a:lnTo>
                    <a:pt x="3869341" y="353890"/>
                  </a:lnTo>
                  <a:cubicBezTo>
                    <a:pt x="3869341" y="369948"/>
                    <a:pt x="3862962" y="385348"/>
                    <a:pt x="3851608" y="396702"/>
                  </a:cubicBezTo>
                  <a:cubicBezTo>
                    <a:pt x="3840253" y="408057"/>
                    <a:pt x="3824853" y="414436"/>
                    <a:pt x="3808795" y="414436"/>
                  </a:cubicBezTo>
                  <a:lnTo>
                    <a:pt x="60546" y="414436"/>
                  </a:lnTo>
                  <a:cubicBezTo>
                    <a:pt x="44488" y="414436"/>
                    <a:pt x="29088" y="408057"/>
                    <a:pt x="17733" y="396702"/>
                  </a:cubicBezTo>
                  <a:cubicBezTo>
                    <a:pt x="6379" y="385348"/>
                    <a:pt x="0" y="369948"/>
                    <a:pt x="0" y="353890"/>
                  </a:cubicBezTo>
                  <a:lnTo>
                    <a:pt x="0" y="60546"/>
                  </a:lnTo>
                  <a:cubicBezTo>
                    <a:pt x="0" y="44488"/>
                    <a:pt x="6379" y="29088"/>
                    <a:pt x="17733" y="17733"/>
                  </a:cubicBezTo>
                  <a:cubicBezTo>
                    <a:pt x="29088" y="6379"/>
                    <a:pt x="44488" y="0"/>
                    <a:pt x="605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3869341" cy="528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9"/>
                </a:lnSpc>
              </a:pPr>
              <a:r>
                <a:rPr lang="en-US" sz="5999">
                  <a:solidFill>
                    <a:srgbClr val="73C4E4"/>
                  </a:solidFill>
                  <a:latin typeface="DM Sans Bold"/>
                </a:rPr>
                <a:t>Thankyou!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13130" y="4286057"/>
            <a:ext cx="9285191" cy="1238886"/>
            <a:chOff x="0" y="0"/>
            <a:chExt cx="2989063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89063" cy="398819"/>
            </a:xfrm>
            <a:custGeom>
              <a:avLst/>
              <a:gdLst/>
              <a:ahLst/>
              <a:cxnLst/>
              <a:rect r="r" b="b" t="t" l="l"/>
              <a:pathLst>
                <a:path h="398819" w="2989063">
                  <a:moveTo>
                    <a:pt x="78376" y="0"/>
                  </a:moveTo>
                  <a:lnTo>
                    <a:pt x="2910687" y="0"/>
                  </a:lnTo>
                  <a:cubicBezTo>
                    <a:pt x="2953973" y="0"/>
                    <a:pt x="2989063" y="35090"/>
                    <a:pt x="2989063" y="78376"/>
                  </a:cubicBezTo>
                  <a:lnTo>
                    <a:pt x="2989063" y="320442"/>
                  </a:lnTo>
                  <a:cubicBezTo>
                    <a:pt x="2989063" y="363728"/>
                    <a:pt x="2953973" y="398819"/>
                    <a:pt x="2910687" y="398819"/>
                  </a:cubicBezTo>
                  <a:lnTo>
                    <a:pt x="78376" y="398819"/>
                  </a:lnTo>
                  <a:cubicBezTo>
                    <a:pt x="35090" y="398819"/>
                    <a:pt x="0" y="363728"/>
                    <a:pt x="0" y="320442"/>
                  </a:cubicBezTo>
                  <a:lnTo>
                    <a:pt x="0" y="78376"/>
                  </a:lnTo>
                  <a:cubicBezTo>
                    <a:pt x="0" y="35090"/>
                    <a:pt x="35090" y="0"/>
                    <a:pt x="78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3C4E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2989063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A8D4EF"/>
                  </a:solidFill>
                  <a:latin typeface="DM Sans Bold"/>
                </a:rPr>
                <a:t>Data Modelling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8677" y="2848100"/>
            <a:ext cx="5729468" cy="4114800"/>
          </a:xfrm>
          <a:custGeom>
            <a:avLst/>
            <a:gdLst/>
            <a:ahLst/>
            <a:cxnLst/>
            <a:rect r="r" b="b" t="t" l="l"/>
            <a:pathLst>
              <a:path h="4114800" w="5729468">
                <a:moveTo>
                  <a:pt x="0" y="0"/>
                </a:moveTo>
                <a:lnTo>
                  <a:pt x="5729468" y="0"/>
                </a:lnTo>
                <a:lnTo>
                  <a:pt x="5729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4315" y="3389094"/>
            <a:ext cx="6051913" cy="3196742"/>
            <a:chOff x="0" y="0"/>
            <a:chExt cx="1948215" cy="10290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8215" cy="1029087"/>
            </a:xfrm>
            <a:custGeom>
              <a:avLst/>
              <a:gdLst/>
              <a:ahLst/>
              <a:cxnLst/>
              <a:rect r="r" b="b" t="t" l="l"/>
              <a:pathLst>
                <a:path h="1029087" w="1948215">
                  <a:moveTo>
                    <a:pt x="120250" y="0"/>
                  </a:moveTo>
                  <a:lnTo>
                    <a:pt x="1827966" y="0"/>
                  </a:lnTo>
                  <a:cubicBezTo>
                    <a:pt x="1894378" y="0"/>
                    <a:pt x="1948215" y="53838"/>
                    <a:pt x="1948215" y="120250"/>
                  </a:cubicBezTo>
                  <a:lnTo>
                    <a:pt x="1948215" y="908837"/>
                  </a:lnTo>
                  <a:cubicBezTo>
                    <a:pt x="1948215" y="975249"/>
                    <a:pt x="1894378" y="1029087"/>
                    <a:pt x="1827966" y="1029087"/>
                  </a:cubicBezTo>
                  <a:lnTo>
                    <a:pt x="120250" y="1029087"/>
                  </a:lnTo>
                  <a:cubicBezTo>
                    <a:pt x="53838" y="1029087"/>
                    <a:pt x="0" y="975249"/>
                    <a:pt x="0" y="908837"/>
                  </a:cubicBezTo>
                  <a:lnTo>
                    <a:pt x="0" y="120250"/>
                  </a:lnTo>
                  <a:cubicBezTo>
                    <a:pt x="0" y="53838"/>
                    <a:pt x="53838" y="0"/>
                    <a:pt x="120250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948215" cy="1133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Cơ sở dữ liệu sàn thương mại điện tử Olist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5362" y="514350"/>
            <a:ext cx="10399588" cy="9258300"/>
          </a:xfrm>
          <a:custGeom>
            <a:avLst/>
            <a:gdLst/>
            <a:ahLst/>
            <a:cxnLst/>
            <a:rect r="r" b="b" t="t" l="l"/>
            <a:pathLst>
              <a:path h="9258300" w="10399588">
                <a:moveTo>
                  <a:pt x="0" y="0"/>
                </a:moveTo>
                <a:lnTo>
                  <a:pt x="10399588" y="0"/>
                </a:lnTo>
                <a:lnTo>
                  <a:pt x="1039958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81289" y="1295232"/>
            <a:ext cx="7725422" cy="1238886"/>
            <a:chOff x="0" y="0"/>
            <a:chExt cx="2486947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6947" cy="398819"/>
            </a:xfrm>
            <a:custGeom>
              <a:avLst/>
              <a:gdLst/>
              <a:ahLst/>
              <a:cxnLst/>
              <a:rect r="r" b="b" t="t" l="l"/>
              <a:pathLst>
                <a:path h="398819" w="2486947">
                  <a:moveTo>
                    <a:pt x="94201" y="0"/>
                  </a:moveTo>
                  <a:lnTo>
                    <a:pt x="2392746" y="0"/>
                  </a:lnTo>
                  <a:cubicBezTo>
                    <a:pt x="2444772" y="0"/>
                    <a:pt x="2486947" y="42175"/>
                    <a:pt x="2486947" y="94201"/>
                  </a:cubicBezTo>
                  <a:lnTo>
                    <a:pt x="2486947" y="304618"/>
                  </a:lnTo>
                  <a:cubicBezTo>
                    <a:pt x="2486947" y="329602"/>
                    <a:pt x="2477022" y="353562"/>
                    <a:pt x="2459356" y="371228"/>
                  </a:cubicBezTo>
                  <a:cubicBezTo>
                    <a:pt x="2441690" y="388894"/>
                    <a:pt x="2417730" y="398819"/>
                    <a:pt x="2392746" y="398819"/>
                  </a:cubicBezTo>
                  <a:lnTo>
                    <a:pt x="94201" y="398819"/>
                  </a:lnTo>
                  <a:cubicBezTo>
                    <a:pt x="42175" y="398819"/>
                    <a:pt x="0" y="356644"/>
                    <a:pt x="0" y="304618"/>
                  </a:cubicBezTo>
                  <a:lnTo>
                    <a:pt x="0" y="94201"/>
                  </a:lnTo>
                  <a:cubicBezTo>
                    <a:pt x="0" y="42175"/>
                    <a:pt x="42175" y="0"/>
                    <a:pt x="94201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2486947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Business requirement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40345" y="3659864"/>
            <a:ext cx="1360731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Inter Bold"/>
              </a:rPr>
              <a:t>- Báo cáo doanh số (Sales Reporting)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0345" y="5736949"/>
            <a:ext cx="14040273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Inter Bold"/>
              </a:rPr>
              <a:t>- Phân tích việc vận chuyển đơn hàng (Order Fulfillment and Delivery)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6184" y="1028700"/>
            <a:ext cx="10015632" cy="1238886"/>
            <a:chOff x="0" y="0"/>
            <a:chExt cx="3224205" cy="3988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24205" cy="398819"/>
            </a:xfrm>
            <a:custGeom>
              <a:avLst/>
              <a:gdLst/>
              <a:ahLst/>
              <a:cxnLst/>
              <a:rect r="r" b="b" t="t" l="l"/>
              <a:pathLst>
                <a:path h="398819" w="3224205">
                  <a:moveTo>
                    <a:pt x="72660" y="0"/>
                  </a:moveTo>
                  <a:lnTo>
                    <a:pt x="3151544" y="0"/>
                  </a:lnTo>
                  <a:cubicBezTo>
                    <a:pt x="3191674" y="0"/>
                    <a:pt x="3224205" y="32531"/>
                    <a:pt x="3224205" y="72660"/>
                  </a:cubicBezTo>
                  <a:lnTo>
                    <a:pt x="3224205" y="326158"/>
                  </a:lnTo>
                  <a:cubicBezTo>
                    <a:pt x="3224205" y="366288"/>
                    <a:pt x="3191674" y="398819"/>
                    <a:pt x="3151544" y="398819"/>
                  </a:cubicBezTo>
                  <a:lnTo>
                    <a:pt x="72660" y="398819"/>
                  </a:lnTo>
                  <a:cubicBezTo>
                    <a:pt x="32531" y="398819"/>
                    <a:pt x="0" y="366288"/>
                    <a:pt x="0" y="326158"/>
                  </a:cubicBezTo>
                  <a:lnTo>
                    <a:pt x="0" y="72660"/>
                  </a:lnTo>
                  <a:cubicBezTo>
                    <a:pt x="0" y="32531"/>
                    <a:pt x="32531" y="0"/>
                    <a:pt x="72660" y="0"/>
                  </a:cubicBezTo>
                  <a:close/>
                </a:path>
              </a:pathLst>
            </a:custGeom>
            <a:solidFill>
              <a:srgbClr val="8E77F8"/>
            </a:solidFill>
            <a:ln w="38100" cap="rnd">
              <a:solidFill>
                <a:srgbClr val="8E77F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224205" cy="503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DM Sans Bold"/>
                </a:rPr>
                <a:t>Enterprise Bus Matrix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788" y="3310703"/>
            <a:ext cx="15132423" cy="5318279"/>
          </a:xfrm>
          <a:custGeom>
            <a:avLst/>
            <a:gdLst/>
            <a:ahLst/>
            <a:cxnLst/>
            <a:rect r="r" b="b" t="t" l="l"/>
            <a:pathLst>
              <a:path h="5318279" w="15132423">
                <a:moveTo>
                  <a:pt x="0" y="0"/>
                </a:moveTo>
                <a:lnTo>
                  <a:pt x="15132424" y="0"/>
                </a:lnTo>
                <a:lnTo>
                  <a:pt x="15132424" y="5318279"/>
                </a:lnTo>
                <a:lnTo>
                  <a:pt x="0" y="5318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DAGEyaR43E4</dc:identifier>
  <dcterms:modified xsi:type="dcterms:W3CDTF">2011-08-01T06:04:30Z</dcterms:modified>
  <cp:revision>1</cp:revision>
  <dc:title>Nhom5_CuoiKy</dc:title>
</cp:coreProperties>
</file>